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8"/>
  </p:notesMasterIdLst>
  <p:sldIdLst>
    <p:sldId id="295" r:id="rId3"/>
    <p:sldId id="356" r:id="rId4"/>
    <p:sldId id="340" r:id="rId5"/>
    <p:sldId id="348" r:id="rId6"/>
    <p:sldId id="298" r:id="rId7"/>
    <p:sldId id="357" r:id="rId8"/>
    <p:sldId id="358" r:id="rId9"/>
    <p:sldId id="370" r:id="rId10"/>
    <p:sldId id="303" r:id="rId11"/>
    <p:sldId id="309" r:id="rId12"/>
    <p:sldId id="310" r:id="rId13"/>
    <p:sldId id="359" r:id="rId14"/>
    <p:sldId id="361" r:id="rId15"/>
    <p:sldId id="315" r:id="rId16"/>
    <p:sldId id="316" r:id="rId17"/>
    <p:sldId id="317" r:id="rId18"/>
    <p:sldId id="318" r:id="rId19"/>
    <p:sldId id="362" r:id="rId20"/>
    <p:sldId id="363" r:id="rId21"/>
    <p:sldId id="324" r:id="rId22"/>
    <p:sldId id="327" r:id="rId23"/>
    <p:sldId id="350" r:id="rId24"/>
    <p:sldId id="355" r:id="rId25"/>
    <p:sldId id="328" r:id="rId26"/>
    <p:sldId id="32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p:restoredTop sz="38561" autoAdjust="0"/>
  </p:normalViewPr>
  <p:slideViewPr>
    <p:cSldViewPr snapToGrid="0" snapToObjects="1">
      <p:cViewPr varScale="1">
        <p:scale>
          <a:sx n="34" d="100"/>
          <a:sy n="34" d="100"/>
        </p:scale>
        <p:origin x="30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A4DC6-2E93-4F71-9FFF-40F6F890823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E54C772-B12C-49BC-A8F9-048E33ABA8EC}">
      <dgm:prSet phldrT="[Text]"/>
      <dgm:spPr/>
      <dgm:t>
        <a:bodyPr/>
        <a:lstStyle/>
        <a:p>
          <a:r>
            <a:rPr lang="en-US" dirty="0"/>
            <a:t>Active School</a:t>
          </a:r>
        </a:p>
      </dgm:t>
    </dgm:pt>
    <dgm:pt modelId="{313B1B19-99A4-4926-85A2-44D488E8CC31}" type="parTrans" cxnId="{8D3DFF39-6FE3-4D12-AA51-4BBC290A5622}">
      <dgm:prSet/>
      <dgm:spPr/>
      <dgm:t>
        <a:bodyPr/>
        <a:lstStyle/>
        <a:p>
          <a:endParaRPr lang="en-US"/>
        </a:p>
      </dgm:t>
    </dgm:pt>
    <dgm:pt modelId="{CDA8EF4F-CA47-408C-89CF-EC0B05447DB7}" type="sibTrans" cxnId="{8D3DFF39-6FE3-4D12-AA51-4BBC290A5622}">
      <dgm:prSet/>
      <dgm:spPr/>
      <dgm:t>
        <a:bodyPr/>
        <a:lstStyle/>
        <a:p>
          <a:endParaRPr lang="en-US"/>
        </a:p>
      </dgm:t>
    </dgm:pt>
    <dgm:pt modelId="{15DCFD7F-7A06-4A9E-8D5D-96BF50809D12}">
      <dgm:prSet phldrT="[Text]" custT="1"/>
      <dgm:spPr/>
      <dgm:t>
        <a:bodyPr/>
        <a:lstStyle/>
        <a:p>
          <a:endParaRPr lang="en-US" sz="2000" dirty="0"/>
        </a:p>
        <a:p>
          <a:endParaRPr lang="en-US" sz="1600" dirty="0"/>
        </a:p>
        <a:p>
          <a:r>
            <a:rPr lang="en-US" sz="2000" dirty="0"/>
            <a:t>Travel</a:t>
          </a:r>
        </a:p>
      </dgm:t>
    </dgm:pt>
    <dgm:pt modelId="{1CAE8154-3394-4778-B380-27368858AACE}" type="parTrans" cxnId="{0933571F-E643-4141-9797-9A28961B6AE4}">
      <dgm:prSet/>
      <dgm:spPr/>
      <dgm:t>
        <a:bodyPr/>
        <a:lstStyle/>
        <a:p>
          <a:endParaRPr lang="en-US"/>
        </a:p>
      </dgm:t>
    </dgm:pt>
    <dgm:pt modelId="{3747C556-69B8-4026-ACCF-AE6C08350F91}" type="sibTrans" cxnId="{0933571F-E643-4141-9797-9A28961B6AE4}">
      <dgm:prSet/>
      <dgm:spPr/>
      <dgm:t>
        <a:bodyPr/>
        <a:lstStyle/>
        <a:p>
          <a:endParaRPr lang="en-US"/>
        </a:p>
      </dgm:t>
    </dgm:pt>
    <dgm:pt modelId="{55C03D75-4F67-47B2-B999-3E2C1B711AD0}">
      <dgm:prSet phldrT="[Text]"/>
      <dgm:spPr>
        <a:solidFill>
          <a:schemeClr val="accent3">
            <a:lumMod val="75000"/>
          </a:schemeClr>
        </a:solidFill>
      </dgm:spPr>
      <dgm:t>
        <a:bodyPr/>
        <a:lstStyle/>
        <a:p>
          <a:endParaRPr lang="en-US" dirty="0"/>
        </a:p>
      </dgm:t>
    </dgm:pt>
    <dgm:pt modelId="{EC65BC52-0982-4E26-930D-7E6D90BC4995}" type="parTrans" cxnId="{77D6225B-26F3-4FAD-9934-ED638329D3E5}">
      <dgm:prSet/>
      <dgm:spPr>
        <a:solidFill>
          <a:schemeClr val="accent3">
            <a:lumMod val="75000"/>
          </a:schemeClr>
        </a:solidFill>
      </dgm:spPr>
      <dgm:t>
        <a:bodyPr/>
        <a:lstStyle/>
        <a:p>
          <a:endParaRPr lang="en-US"/>
        </a:p>
      </dgm:t>
    </dgm:pt>
    <dgm:pt modelId="{ADC9FD58-CAA1-42E6-838A-12587EF4F0DE}" type="sibTrans" cxnId="{77D6225B-26F3-4FAD-9934-ED638329D3E5}">
      <dgm:prSet/>
      <dgm:spPr/>
      <dgm:t>
        <a:bodyPr/>
        <a:lstStyle/>
        <a:p>
          <a:endParaRPr lang="en-US"/>
        </a:p>
      </dgm:t>
    </dgm:pt>
    <dgm:pt modelId="{4F6B8BF4-844B-4D43-8FA7-3CB1589DD11F}">
      <dgm:prSet phldrT="[Text]"/>
      <dgm:spPr/>
      <dgm:t>
        <a:bodyPr/>
        <a:lstStyle/>
        <a:p>
          <a:endParaRPr lang="en-US" dirty="0"/>
        </a:p>
      </dgm:t>
    </dgm:pt>
    <dgm:pt modelId="{917F7739-2202-4430-BB85-89028F36D58A}" type="parTrans" cxnId="{9D05E8D0-A7F0-45DE-9470-13114327DC85}">
      <dgm:prSet/>
      <dgm:spPr/>
      <dgm:t>
        <a:bodyPr/>
        <a:lstStyle/>
        <a:p>
          <a:endParaRPr lang="en-US"/>
        </a:p>
      </dgm:t>
    </dgm:pt>
    <dgm:pt modelId="{B87B17AE-EA22-482E-8BC9-7C35EBCA551D}" type="sibTrans" cxnId="{9D05E8D0-A7F0-45DE-9470-13114327DC85}">
      <dgm:prSet/>
      <dgm:spPr/>
      <dgm:t>
        <a:bodyPr/>
        <a:lstStyle/>
        <a:p>
          <a:endParaRPr lang="en-US"/>
        </a:p>
      </dgm:t>
    </dgm:pt>
    <dgm:pt modelId="{BDC19AF1-9034-4584-A7BF-5A7C58322234}">
      <dgm:prSet phldrT="[Text]"/>
      <dgm:spPr/>
      <dgm:t>
        <a:bodyPr/>
        <a:lstStyle/>
        <a:p>
          <a:endParaRPr lang="en-US" dirty="0"/>
        </a:p>
      </dgm:t>
    </dgm:pt>
    <dgm:pt modelId="{0A14C751-8F8A-4143-8B90-31E9EA12BC1E}" type="parTrans" cxnId="{C7E24308-2648-4CA8-A284-D054B819BA75}">
      <dgm:prSet/>
      <dgm:spPr/>
      <dgm:t>
        <a:bodyPr/>
        <a:lstStyle/>
        <a:p>
          <a:endParaRPr lang="en-US"/>
        </a:p>
      </dgm:t>
    </dgm:pt>
    <dgm:pt modelId="{DC17ECDD-C580-4EF5-8711-5001CCC2AECD}" type="sibTrans" cxnId="{C7E24308-2648-4CA8-A284-D054B819BA75}">
      <dgm:prSet/>
      <dgm:spPr/>
      <dgm:t>
        <a:bodyPr/>
        <a:lstStyle/>
        <a:p>
          <a:endParaRPr lang="en-US"/>
        </a:p>
      </dgm:t>
    </dgm:pt>
    <dgm:pt modelId="{97ABFC13-4458-411E-A851-F930E5B0D1FE}">
      <dgm:prSet phldrT="[Text]"/>
      <dgm:spPr/>
      <dgm:t>
        <a:bodyPr/>
        <a:lstStyle/>
        <a:p>
          <a:endParaRPr lang="en-US" dirty="0"/>
        </a:p>
      </dgm:t>
    </dgm:pt>
    <dgm:pt modelId="{9294641F-A5F8-4E81-8650-D86AAE7937EE}" type="sibTrans" cxnId="{140A83F8-5F23-4E4B-B1AC-8D1F008B98C0}">
      <dgm:prSet/>
      <dgm:spPr/>
      <dgm:t>
        <a:bodyPr/>
        <a:lstStyle/>
        <a:p>
          <a:endParaRPr lang="en-US"/>
        </a:p>
      </dgm:t>
    </dgm:pt>
    <dgm:pt modelId="{0745CC15-F0FA-41D5-9924-2E1B4550D700}" type="parTrans" cxnId="{140A83F8-5F23-4E4B-B1AC-8D1F008B98C0}">
      <dgm:prSet/>
      <dgm:spPr/>
      <dgm:t>
        <a:bodyPr/>
        <a:lstStyle/>
        <a:p>
          <a:endParaRPr lang="en-US"/>
        </a:p>
      </dgm:t>
    </dgm:pt>
    <dgm:pt modelId="{0D774E95-0FFD-4980-8662-9AF5CD012921}">
      <dgm:prSet phldrT="[Text]"/>
      <dgm:spPr/>
      <dgm:t>
        <a:bodyPr/>
        <a:lstStyle/>
        <a:p>
          <a:endParaRPr lang="en-US" dirty="0"/>
        </a:p>
      </dgm:t>
    </dgm:pt>
    <dgm:pt modelId="{D2E87146-82F9-4E7C-8E7D-0F3FFCE975CE}" type="sibTrans" cxnId="{C631BBB8-1E3D-484B-A68E-609FE26EFCA5}">
      <dgm:prSet/>
      <dgm:spPr/>
      <dgm:t>
        <a:bodyPr/>
        <a:lstStyle/>
        <a:p>
          <a:endParaRPr lang="en-US"/>
        </a:p>
      </dgm:t>
    </dgm:pt>
    <dgm:pt modelId="{A259BE4D-C3D1-4B88-8F18-83E4FF5A1ECC}" type="parTrans" cxnId="{C631BBB8-1E3D-484B-A68E-609FE26EFCA5}">
      <dgm:prSet/>
      <dgm:spPr/>
      <dgm:t>
        <a:bodyPr/>
        <a:lstStyle/>
        <a:p>
          <a:endParaRPr lang="en-US"/>
        </a:p>
      </dgm:t>
    </dgm:pt>
    <dgm:pt modelId="{21FE01D1-AC47-4825-8E6B-D175363D15BE}">
      <dgm:prSet phldrT="[Text]"/>
      <dgm:spPr/>
      <dgm:t>
        <a:bodyPr/>
        <a:lstStyle/>
        <a:p>
          <a:endParaRPr lang="en-US" dirty="0"/>
        </a:p>
      </dgm:t>
    </dgm:pt>
    <dgm:pt modelId="{09B505A1-34FD-4921-B0C8-8F3C15C7AF4B}" type="parTrans" cxnId="{E1000D31-9B0B-4354-9FB5-5377F75E1826}">
      <dgm:prSet/>
      <dgm:spPr/>
      <dgm:t>
        <a:bodyPr/>
        <a:lstStyle/>
        <a:p>
          <a:endParaRPr lang="en-US"/>
        </a:p>
      </dgm:t>
    </dgm:pt>
    <dgm:pt modelId="{983514E1-B32C-4CA7-B02A-AFF0959EC935}" type="sibTrans" cxnId="{E1000D31-9B0B-4354-9FB5-5377F75E1826}">
      <dgm:prSet/>
      <dgm:spPr/>
      <dgm:t>
        <a:bodyPr/>
        <a:lstStyle/>
        <a:p>
          <a:endParaRPr lang="en-US"/>
        </a:p>
      </dgm:t>
    </dgm:pt>
    <dgm:pt modelId="{CD5C57D7-7F58-47C8-9F75-535DA6F3DDE9}">
      <dgm:prSet phldrT="[Text]"/>
      <dgm:spPr/>
      <dgm:t>
        <a:bodyPr/>
        <a:lstStyle/>
        <a:p>
          <a:endParaRPr lang="en-US" dirty="0"/>
        </a:p>
      </dgm:t>
    </dgm:pt>
    <dgm:pt modelId="{767E0FD3-7AA0-4405-8804-867FDFFAB647}" type="parTrans" cxnId="{C63C7EC5-F923-4B26-AF11-221EC5AA9034}">
      <dgm:prSet/>
      <dgm:spPr/>
      <dgm:t>
        <a:bodyPr/>
        <a:lstStyle/>
        <a:p>
          <a:endParaRPr lang="en-US"/>
        </a:p>
      </dgm:t>
    </dgm:pt>
    <dgm:pt modelId="{63ED7616-647B-40DB-B58D-3FD8DA86C529}" type="sibTrans" cxnId="{C63C7EC5-F923-4B26-AF11-221EC5AA9034}">
      <dgm:prSet/>
      <dgm:spPr/>
      <dgm:t>
        <a:bodyPr/>
        <a:lstStyle/>
        <a:p>
          <a:endParaRPr lang="en-US"/>
        </a:p>
      </dgm:t>
    </dgm:pt>
    <dgm:pt modelId="{4ECC30DD-5931-4E6E-A1F2-F09BBEF21AD6}">
      <dgm:prSet phldrT="[Text]" custT="1"/>
      <dgm:spPr/>
      <dgm:t>
        <a:bodyPr/>
        <a:lstStyle/>
        <a:p>
          <a:br>
            <a:rPr lang="en-US" sz="2000" dirty="0"/>
          </a:br>
          <a:br>
            <a:rPr lang="en-US" sz="2000" dirty="0"/>
          </a:br>
          <a:br>
            <a:rPr lang="en-US" sz="2000" dirty="0"/>
          </a:br>
          <a:r>
            <a:rPr lang="en-US" sz="2000" dirty="0"/>
            <a:t>Before School</a:t>
          </a:r>
        </a:p>
      </dgm:t>
    </dgm:pt>
    <dgm:pt modelId="{4E7C3A47-058C-4054-8BE5-303F4F0B98A1}" type="parTrans" cxnId="{0E54D148-6593-4068-B0B5-E96AFEDC454B}">
      <dgm:prSet/>
      <dgm:spPr/>
      <dgm:t>
        <a:bodyPr/>
        <a:lstStyle/>
        <a:p>
          <a:endParaRPr lang="en-US"/>
        </a:p>
      </dgm:t>
    </dgm:pt>
    <dgm:pt modelId="{DA2D0448-7845-4FAD-8112-17F11F0B71D6}" type="sibTrans" cxnId="{0E54D148-6593-4068-B0B5-E96AFEDC454B}">
      <dgm:prSet/>
      <dgm:spPr/>
      <dgm:t>
        <a:bodyPr/>
        <a:lstStyle/>
        <a:p>
          <a:endParaRPr lang="en-US"/>
        </a:p>
      </dgm:t>
    </dgm:pt>
    <dgm:pt modelId="{89F7F825-E4F1-4A73-9749-475324480EE4}">
      <dgm:prSet phldrT="[Text]" custT="1"/>
      <dgm:spPr/>
      <dgm:t>
        <a:bodyPr/>
        <a:lstStyle/>
        <a:p>
          <a:endParaRPr lang="en-US" sz="2000" dirty="0"/>
        </a:p>
        <a:p>
          <a:endParaRPr lang="en-US" sz="2000" dirty="0"/>
        </a:p>
        <a:p>
          <a:r>
            <a:rPr lang="en-US" sz="2000" dirty="0"/>
            <a:t>Classrooms</a:t>
          </a:r>
        </a:p>
      </dgm:t>
    </dgm:pt>
    <dgm:pt modelId="{85780DA2-C2F6-4001-A8DB-7C756A769DA0}" type="parTrans" cxnId="{8B7AB381-25AA-4942-AD63-A3C7B8CFCB5F}">
      <dgm:prSet/>
      <dgm:spPr/>
      <dgm:t>
        <a:bodyPr/>
        <a:lstStyle/>
        <a:p>
          <a:endParaRPr lang="en-US"/>
        </a:p>
      </dgm:t>
    </dgm:pt>
    <dgm:pt modelId="{D3E0D5B3-B1C0-40CB-A797-0C5F2F82CFBE}" type="sibTrans" cxnId="{8B7AB381-25AA-4942-AD63-A3C7B8CFCB5F}">
      <dgm:prSet/>
      <dgm:spPr/>
      <dgm:t>
        <a:bodyPr/>
        <a:lstStyle/>
        <a:p>
          <a:endParaRPr lang="en-US"/>
        </a:p>
      </dgm:t>
    </dgm:pt>
    <dgm:pt modelId="{615E6A7F-D23A-4CFF-A169-BFE8EE3FD842}">
      <dgm:prSet phldrT="[Text]" custT="1"/>
      <dgm:spPr/>
      <dgm:t>
        <a:bodyPr/>
        <a:lstStyle/>
        <a:p>
          <a:endParaRPr lang="en-US" sz="2000" dirty="0"/>
        </a:p>
        <a:p>
          <a:endParaRPr lang="en-US" sz="2000" dirty="0"/>
        </a:p>
        <a:p>
          <a:r>
            <a:rPr lang="en-US" sz="2000" dirty="0"/>
            <a:t>Break Times</a:t>
          </a:r>
        </a:p>
      </dgm:t>
    </dgm:pt>
    <dgm:pt modelId="{09C674D6-8479-475D-8CB3-D2EA51AB7E9F}" type="parTrans" cxnId="{3F7BD5CE-2BAB-4CA9-9857-96729C9F54D1}">
      <dgm:prSet/>
      <dgm:spPr/>
      <dgm:t>
        <a:bodyPr/>
        <a:lstStyle/>
        <a:p>
          <a:endParaRPr lang="en-US"/>
        </a:p>
      </dgm:t>
    </dgm:pt>
    <dgm:pt modelId="{BD5EF518-C92C-4D56-8546-C48F5F03CDDE}" type="sibTrans" cxnId="{3F7BD5CE-2BAB-4CA9-9857-96729C9F54D1}">
      <dgm:prSet/>
      <dgm:spPr/>
      <dgm:t>
        <a:bodyPr/>
        <a:lstStyle/>
        <a:p>
          <a:endParaRPr lang="en-US"/>
        </a:p>
      </dgm:t>
    </dgm:pt>
    <dgm:pt modelId="{81AFDBBA-6601-419D-A319-F74F38B91175}">
      <dgm:prSet phldrT="[Text]" custT="1"/>
      <dgm:spPr/>
      <dgm:t>
        <a:bodyPr/>
        <a:lstStyle/>
        <a:p>
          <a:endParaRPr lang="en-US" sz="2000" dirty="0"/>
        </a:p>
        <a:p>
          <a:endParaRPr lang="en-US" sz="2000" dirty="0"/>
        </a:p>
        <a:p>
          <a:r>
            <a:rPr lang="en-US" sz="2000" dirty="0"/>
            <a:t>Lunch times</a:t>
          </a:r>
        </a:p>
      </dgm:t>
    </dgm:pt>
    <dgm:pt modelId="{8CE5448A-C824-4A9B-9E19-E6A1AB004B33}" type="parTrans" cxnId="{B316F7EE-2317-4E66-846C-D3805D80EDAA}">
      <dgm:prSet/>
      <dgm:spPr/>
      <dgm:t>
        <a:bodyPr/>
        <a:lstStyle/>
        <a:p>
          <a:endParaRPr lang="en-US"/>
        </a:p>
      </dgm:t>
    </dgm:pt>
    <dgm:pt modelId="{7F6120B5-ED96-425A-AE2F-F1C73FCABD84}" type="sibTrans" cxnId="{B316F7EE-2317-4E66-846C-D3805D80EDAA}">
      <dgm:prSet/>
      <dgm:spPr/>
      <dgm:t>
        <a:bodyPr/>
        <a:lstStyle/>
        <a:p>
          <a:endParaRPr lang="en-US"/>
        </a:p>
      </dgm:t>
    </dgm:pt>
    <dgm:pt modelId="{B1BD4C0C-03E1-40C7-A2EC-79164DA30011}">
      <dgm:prSet phldrT="[Text]" custT="1"/>
      <dgm:spPr>
        <a:solidFill>
          <a:schemeClr val="accent1"/>
        </a:solidFill>
        <a:ln>
          <a:solidFill>
            <a:schemeClr val="bg1"/>
          </a:solidFill>
        </a:ln>
      </dgm:spPr>
      <dgm:t>
        <a:bodyPr/>
        <a:lstStyle/>
        <a:p>
          <a:br>
            <a:rPr lang="en-US" sz="2000" dirty="0"/>
          </a:br>
          <a:br>
            <a:rPr lang="en-US" sz="2000" dirty="0"/>
          </a:br>
          <a:r>
            <a:rPr lang="en-US" sz="1400" dirty="0"/>
            <a:t>.</a:t>
          </a:r>
        </a:p>
        <a:p>
          <a:r>
            <a:rPr lang="en-US" sz="2000" dirty="0"/>
            <a:t>After School</a:t>
          </a:r>
        </a:p>
      </dgm:t>
    </dgm:pt>
    <dgm:pt modelId="{4174B302-2D93-4504-A4F6-A5C43A51AA17}" type="parTrans" cxnId="{52469013-5D38-4482-BA70-08E4248D28CD}">
      <dgm:prSet/>
      <dgm:spPr>
        <a:solidFill>
          <a:schemeClr val="accent1"/>
        </a:solidFill>
      </dgm:spPr>
      <dgm:t>
        <a:bodyPr/>
        <a:lstStyle/>
        <a:p>
          <a:endParaRPr lang="en-US"/>
        </a:p>
      </dgm:t>
    </dgm:pt>
    <dgm:pt modelId="{80269EA4-1C27-469C-922C-84468957C98E}" type="sibTrans" cxnId="{52469013-5D38-4482-BA70-08E4248D28CD}">
      <dgm:prSet/>
      <dgm:spPr/>
      <dgm:t>
        <a:bodyPr/>
        <a:lstStyle/>
        <a:p>
          <a:endParaRPr lang="en-US"/>
        </a:p>
      </dgm:t>
    </dgm:pt>
    <dgm:pt modelId="{0ED50FB7-7E9A-4ABC-AB2C-6B6525700CEA}" type="pres">
      <dgm:prSet presAssocID="{3E3A4DC6-2E93-4F71-9FFF-40F6F8908234}" presName="cycle" presStyleCnt="0">
        <dgm:presLayoutVars>
          <dgm:chMax val="1"/>
          <dgm:dir/>
          <dgm:animLvl val="ctr"/>
          <dgm:resizeHandles val="exact"/>
        </dgm:presLayoutVars>
      </dgm:prSet>
      <dgm:spPr/>
    </dgm:pt>
    <dgm:pt modelId="{7ADFA2EF-0E66-48A8-8AFA-378E1BA2E522}" type="pres">
      <dgm:prSet presAssocID="{1E54C772-B12C-49BC-A8F9-048E33ABA8EC}" presName="centerShape" presStyleLbl="node0" presStyleIdx="0" presStyleCnt="1"/>
      <dgm:spPr/>
    </dgm:pt>
    <dgm:pt modelId="{6EA55EE2-F74A-4D90-B31C-94B2405F36C9}" type="pres">
      <dgm:prSet presAssocID="{1CAE8154-3394-4778-B380-27368858AACE}" presName="parTrans" presStyleLbl="bgSibTrans2D1" presStyleIdx="0" presStyleCnt="6"/>
      <dgm:spPr/>
    </dgm:pt>
    <dgm:pt modelId="{EF513154-634B-4757-A278-0B4465A1B4DE}" type="pres">
      <dgm:prSet presAssocID="{15DCFD7F-7A06-4A9E-8D5D-96BF50809D12}" presName="node" presStyleLbl="node1" presStyleIdx="0" presStyleCnt="6">
        <dgm:presLayoutVars>
          <dgm:bulletEnabled val="1"/>
        </dgm:presLayoutVars>
      </dgm:prSet>
      <dgm:spPr/>
    </dgm:pt>
    <dgm:pt modelId="{8FA20637-27B4-4D6A-AAC8-647A256D8756}" type="pres">
      <dgm:prSet presAssocID="{4E7C3A47-058C-4054-8BE5-303F4F0B98A1}" presName="parTrans" presStyleLbl="bgSibTrans2D1" presStyleIdx="1" presStyleCnt="6"/>
      <dgm:spPr/>
    </dgm:pt>
    <dgm:pt modelId="{FA2171D6-A99C-430B-9639-5987F32D10DA}" type="pres">
      <dgm:prSet presAssocID="{4ECC30DD-5931-4E6E-A1F2-F09BBEF21AD6}" presName="node" presStyleLbl="node1" presStyleIdx="1" presStyleCnt="6">
        <dgm:presLayoutVars>
          <dgm:bulletEnabled val="1"/>
        </dgm:presLayoutVars>
      </dgm:prSet>
      <dgm:spPr/>
    </dgm:pt>
    <dgm:pt modelId="{08A2778D-B972-48E4-8065-E70211D0EF80}" type="pres">
      <dgm:prSet presAssocID="{85780DA2-C2F6-4001-A8DB-7C756A769DA0}" presName="parTrans" presStyleLbl="bgSibTrans2D1" presStyleIdx="2" presStyleCnt="6"/>
      <dgm:spPr/>
    </dgm:pt>
    <dgm:pt modelId="{318141B2-2155-459A-B1E0-15159DA87B52}" type="pres">
      <dgm:prSet presAssocID="{89F7F825-E4F1-4A73-9749-475324480EE4}" presName="node" presStyleLbl="node1" presStyleIdx="2" presStyleCnt="6">
        <dgm:presLayoutVars>
          <dgm:bulletEnabled val="1"/>
        </dgm:presLayoutVars>
      </dgm:prSet>
      <dgm:spPr/>
    </dgm:pt>
    <dgm:pt modelId="{556872DC-EC60-42D5-8E2F-90B13F6D92C0}" type="pres">
      <dgm:prSet presAssocID="{09C674D6-8479-475D-8CB3-D2EA51AB7E9F}" presName="parTrans" presStyleLbl="bgSibTrans2D1" presStyleIdx="3" presStyleCnt="6"/>
      <dgm:spPr/>
    </dgm:pt>
    <dgm:pt modelId="{307B5CED-3BD3-4CD6-9A5A-F90A84D5C854}" type="pres">
      <dgm:prSet presAssocID="{615E6A7F-D23A-4CFF-A169-BFE8EE3FD842}" presName="node" presStyleLbl="node1" presStyleIdx="3" presStyleCnt="6">
        <dgm:presLayoutVars>
          <dgm:bulletEnabled val="1"/>
        </dgm:presLayoutVars>
      </dgm:prSet>
      <dgm:spPr/>
    </dgm:pt>
    <dgm:pt modelId="{3DEC40DC-78DE-4D0F-8F14-A407DC8ACF51}" type="pres">
      <dgm:prSet presAssocID="{8CE5448A-C824-4A9B-9E19-E6A1AB004B33}" presName="parTrans" presStyleLbl="bgSibTrans2D1" presStyleIdx="4" presStyleCnt="6"/>
      <dgm:spPr/>
    </dgm:pt>
    <dgm:pt modelId="{3A4D8DB3-11B2-411C-A50C-12C99ADAD4F9}" type="pres">
      <dgm:prSet presAssocID="{81AFDBBA-6601-419D-A319-F74F38B91175}" presName="node" presStyleLbl="node1" presStyleIdx="4" presStyleCnt="6">
        <dgm:presLayoutVars>
          <dgm:bulletEnabled val="1"/>
        </dgm:presLayoutVars>
      </dgm:prSet>
      <dgm:spPr/>
    </dgm:pt>
    <dgm:pt modelId="{89ABAC6A-AF18-4E7D-8F36-AEEC4F2A013B}" type="pres">
      <dgm:prSet presAssocID="{4174B302-2D93-4504-A4F6-A5C43A51AA17}" presName="parTrans" presStyleLbl="bgSibTrans2D1" presStyleIdx="5" presStyleCnt="6"/>
      <dgm:spPr/>
    </dgm:pt>
    <dgm:pt modelId="{8885FE8B-F9B2-4845-89E6-7BD927D9A693}" type="pres">
      <dgm:prSet presAssocID="{B1BD4C0C-03E1-40C7-A2EC-79164DA30011}" presName="node" presStyleLbl="node1" presStyleIdx="5" presStyleCnt="6">
        <dgm:presLayoutVars>
          <dgm:bulletEnabled val="1"/>
        </dgm:presLayoutVars>
      </dgm:prSet>
      <dgm:spPr/>
    </dgm:pt>
  </dgm:ptLst>
  <dgm:cxnLst>
    <dgm:cxn modelId="{C7E24308-2648-4CA8-A284-D054B819BA75}" srcId="{97ABFC13-4458-411E-A851-F930E5B0D1FE}" destId="{BDC19AF1-9034-4584-A7BF-5A7C58322234}" srcOrd="2" destOrd="0" parTransId="{0A14C751-8F8A-4143-8B90-31E9EA12BC1E}" sibTransId="{DC17ECDD-C580-4EF5-8711-5001CCC2AECD}"/>
    <dgm:cxn modelId="{49BFFC08-43FD-4730-B503-C6FB618F6635}" type="presOf" srcId="{09C674D6-8479-475D-8CB3-D2EA51AB7E9F}" destId="{556872DC-EC60-42D5-8E2F-90B13F6D92C0}" srcOrd="0" destOrd="0" presId="urn:microsoft.com/office/officeart/2005/8/layout/radial4"/>
    <dgm:cxn modelId="{52469013-5D38-4482-BA70-08E4248D28CD}" srcId="{1E54C772-B12C-49BC-A8F9-048E33ABA8EC}" destId="{B1BD4C0C-03E1-40C7-A2EC-79164DA30011}" srcOrd="5" destOrd="0" parTransId="{4174B302-2D93-4504-A4F6-A5C43A51AA17}" sibTransId="{80269EA4-1C27-469C-922C-84468957C98E}"/>
    <dgm:cxn modelId="{0933571F-E643-4141-9797-9A28961B6AE4}" srcId="{1E54C772-B12C-49BC-A8F9-048E33ABA8EC}" destId="{15DCFD7F-7A06-4A9E-8D5D-96BF50809D12}" srcOrd="0" destOrd="0" parTransId="{1CAE8154-3394-4778-B380-27368858AACE}" sibTransId="{3747C556-69B8-4026-ACCF-AE6C08350F91}"/>
    <dgm:cxn modelId="{6F8ABC20-1E05-4781-8849-DBA2A0CCA268}" type="presOf" srcId="{615E6A7F-D23A-4CFF-A169-BFE8EE3FD842}" destId="{307B5CED-3BD3-4CD6-9A5A-F90A84D5C854}" srcOrd="0" destOrd="0" presId="urn:microsoft.com/office/officeart/2005/8/layout/radial4"/>
    <dgm:cxn modelId="{E2084330-B2AA-4FC5-BB25-6B5CC50E01F0}" type="presOf" srcId="{4E7C3A47-058C-4054-8BE5-303F4F0B98A1}" destId="{8FA20637-27B4-4D6A-AAC8-647A256D8756}" srcOrd="0" destOrd="0" presId="urn:microsoft.com/office/officeart/2005/8/layout/radial4"/>
    <dgm:cxn modelId="{E1000D31-9B0B-4354-9FB5-5377F75E1826}" srcId="{97ABFC13-4458-411E-A851-F930E5B0D1FE}" destId="{21FE01D1-AC47-4825-8E6B-D175363D15BE}" srcOrd="1" destOrd="0" parTransId="{09B505A1-34FD-4921-B0C8-8F3C15C7AF4B}" sibTransId="{983514E1-B32C-4CA7-B02A-AFF0959EC935}"/>
    <dgm:cxn modelId="{181E0034-6492-4A85-A3A2-53D79B7A3C61}" type="presOf" srcId="{85780DA2-C2F6-4001-A8DB-7C756A769DA0}" destId="{08A2778D-B972-48E4-8065-E70211D0EF80}" srcOrd="0" destOrd="0" presId="urn:microsoft.com/office/officeart/2005/8/layout/radial4"/>
    <dgm:cxn modelId="{8D3DFF39-6FE3-4D12-AA51-4BBC290A5622}" srcId="{3E3A4DC6-2E93-4F71-9FFF-40F6F8908234}" destId="{1E54C772-B12C-49BC-A8F9-048E33ABA8EC}" srcOrd="0" destOrd="0" parTransId="{313B1B19-99A4-4926-85A2-44D488E8CC31}" sibTransId="{CDA8EF4F-CA47-408C-89CF-EC0B05447DB7}"/>
    <dgm:cxn modelId="{77D6225B-26F3-4FAD-9934-ED638329D3E5}" srcId="{97ABFC13-4458-411E-A851-F930E5B0D1FE}" destId="{55C03D75-4F67-47B2-B999-3E2C1B711AD0}" srcOrd="3" destOrd="0" parTransId="{EC65BC52-0982-4E26-930D-7E6D90BC4995}" sibTransId="{ADC9FD58-CAA1-42E6-838A-12587EF4F0DE}"/>
    <dgm:cxn modelId="{0E54D148-6593-4068-B0B5-E96AFEDC454B}" srcId="{1E54C772-B12C-49BC-A8F9-048E33ABA8EC}" destId="{4ECC30DD-5931-4E6E-A1F2-F09BBEF21AD6}" srcOrd="1" destOrd="0" parTransId="{4E7C3A47-058C-4054-8BE5-303F4F0B98A1}" sibTransId="{DA2D0448-7845-4FAD-8112-17F11F0B71D6}"/>
    <dgm:cxn modelId="{8B7AB381-25AA-4942-AD63-A3C7B8CFCB5F}" srcId="{1E54C772-B12C-49BC-A8F9-048E33ABA8EC}" destId="{89F7F825-E4F1-4A73-9749-475324480EE4}" srcOrd="2" destOrd="0" parTransId="{85780DA2-C2F6-4001-A8DB-7C756A769DA0}" sibTransId="{D3E0D5B3-B1C0-40CB-A797-0C5F2F82CFBE}"/>
    <dgm:cxn modelId="{2CF5A884-893F-4856-8C62-AD4636061DB4}" type="presOf" srcId="{3E3A4DC6-2E93-4F71-9FFF-40F6F8908234}" destId="{0ED50FB7-7E9A-4ABC-AB2C-6B6525700CEA}" srcOrd="0" destOrd="0" presId="urn:microsoft.com/office/officeart/2005/8/layout/radial4"/>
    <dgm:cxn modelId="{40E12EA4-824B-4C40-99A9-65746C731193}" type="presOf" srcId="{1CAE8154-3394-4778-B380-27368858AACE}" destId="{6EA55EE2-F74A-4D90-B31C-94B2405F36C9}" srcOrd="0" destOrd="0" presId="urn:microsoft.com/office/officeart/2005/8/layout/radial4"/>
    <dgm:cxn modelId="{94BD65AB-364F-432D-99F2-126B8955F4FD}" type="presOf" srcId="{81AFDBBA-6601-419D-A319-F74F38B91175}" destId="{3A4D8DB3-11B2-411C-A50C-12C99ADAD4F9}" srcOrd="0" destOrd="0" presId="urn:microsoft.com/office/officeart/2005/8/layout/radial4"/>
    <dgm:cxn modelId="{C631BBB8-1E3D-484B-A68E-609FE26EFCA5}" srcId="{3E3A4DC6-2E93-4F71-9FFF-40F6F8908234}" destId="{0D774E95-0FFD-4980-8662-9AF5CD012921}" srcOrd="2" destOrd="0" parTransId="{A259BE4D-C3D1-4B88-8F18-83E4FF5A1ECC}" sibTransId="{D2E87146-82F9-4E7C-8E7D-0F3FFCE975CE}"/>
    <dgm:cxn modelId="{C63C7EC5-F923-4B26-AF11-221EC5AA9034}" srcId="{3E3A4DC6-2E93-4F71-9FFF-40F6F8908234}" destId="{CD5C57D7-7F58-47C8-9F75-535DA6F3DDE9}" srcOrd="1" destOrd="0" parTransId="{767E0FD3-7AA0-4405-8804-867FDFFAB647}" sibTransId="{63ED7616-647B-40DB-B58D-3FD8DA86C529}"/>
    <dgm:cxn modelId="{3F7BD5CE-2BAB-4CA9-9857-96729C9F54D1}" srcId="{1E54C772-B12C-49BC-A8F9-048E33ABA8EC}" destId="{615E6A7F-D23A-4CFF-A169-BFE8EE3FD842}" srcOrd="3" destOrd="0" parTransId="{09C674D6-8479-475D-8CB3-D2EA51AB7E9F}" sibTransId="{BD5EF518-C92C-4D56-8546-C48F5F03CDDE}"/>
    <dgm:cxn modelId="{C407AFCF-3ADD-4F57-A449-FFAACF0E2165}" type="presOf" srcId="{1E54C772-B12C-49BC-A8F9-048E33ABA8EC}" destId="{7ADFA2EF-0E66-48A8-8AFA-378E1BA2E522}" srcOrd="0" destOrd="0" presId="urn:microsoft.com/office/officeart/2005/8/layout/radial4"/>
    <dgm:cxn modelId="{9D05E8D0-A7F0-45DE-9470-13114327DC85}" srcId="{97ABFC13-4458-411E-A851-F930E5B0D1FE}" destId="{4F6B8BF4-844B-4D43-8FA7-3CB1589DD11F}" srcOrd="0" destOrd="0" parTransId="{917F7739-2202-4430-BB85-89028F36D58A}" sibTransId="{B87B17AE-EA22-482E-8BC9-7C35EBCA551D}"/>
    <dgm:cxn modelId="{78687DDD-FEAF-40B3-B030-4EA6F2F39833}" type="presOf" srcId="{B1BD4C0C-03E1-40C7-A2EC-79164DA30011}" destId="{8885FE8B-F9B2-4845-89E6-7BD927D9A693}" srcOrd="0" destOrd="0" presId="urn:microsoft.com/office/officeart/2005/8/layout/radial4"/>
    <dgm:cxn modelId="{382238E6-ED6A-457E-A9ED-EFBFE5C57BCB}" type="presOf" srcId="{4174B302-2D93-4504-A4F6-A5C43A51AA17}" destId="{89ABAC6A-AF18-4E7D-8F36-AEEC4F2A013B}" srcOrd="0" destOrd="0" presId="urn:microsoft.com/office/officeart/2005/8/layout/radial4"/>
    <dgm:cxn modelId="{8352AFE9-4163-4D8F-B1F6-2E2D3696EF01}" type="presOf" srcId="{8CE5448A-C824-4A9B-9E19-E6A1AB004B33}" destId="{3DEC40DC-78DE-4D0F-8F14-A407DC8ACF51}" srcOrd="0" destOrd="0" presId="urn:microsoft.com/office/officeart/2005/8/layout/radial4"/>
    <dgm:cxn modelId="{B316F7EE-2317-4E66-846C-D3805D80EDAA}" srcId="{1E54C772-B12C-49BC-A8F9-048E33ABA8EC}" destId="{81AFDBBA-6601-419D-A319-F74F38B91175}" srcOrd="4" destOrd="0" parTransId="{8CE5448A-C824-4A9B-9E19-E6A1AB004B33}" sibTransId="{7F6120B5-ED96-425A-AE2F-F1C73FCABD84}"/>
    <dgm:cxn modelId="{03FB81F4-B764-45C0-A37E-AF301A8EB36B}" type="presOf" srcId="{4ECC30DD-5931-4E6E-A1F2-F09BBEF21AD6}" destId="{FA2171D6-A99C-430B-9639-5987F32D10DA}" srcOrd="0" destOrd="0" presId="urn:microsoft.com/office/officeart/2005/8/layout/radial4"/>
    <dgm:cxn modelId="{140A83F8-5F23-4E4B-B1AC-8D1F008B98C0}" srcId="{3E3A4DC6-2E93-4F71-9FFF-40F6F8908234}" destId="{97ABFC13-4458-411E-A851-F930E5B0D1FE}" srcOrd="3" destOrd="0" parTransId="{0745CC15-F0FA-41D5-9924-2E1B4550D700}" sibTransId="{9294641F-A5F8-4E81-8650-D86AAE7937EE}"/>
    <dgm:cxn modelId="{BC0977F9-37F8-477E-9BE2-95E94FA4F834}" type="presOf" srcId="{15DCFD7F-7A06-4A9E-8D5D-96BF50809D12}" destId="{EF513154-634B-4757-A278-0B4465A1B4DE}" srcOrd="0" destOrd="0" presId="urn:microsoft.com/office/officeart/2005/8/layout/radial4"/>
    <dgm:cxn modelId="{A659D4FC-EA5A-421B-AFA7-6836247FDA8F}" type="presOf" srcId="{89F7F825-E4F1-4A73-9749-475324480EE4}" destId="{318141B2-2155-459A-B1E0-15159DA87B52}" srcOrd="0" destOrd="0" presId="urn:microsoft.com/office/officeart/2005/8/layout/radial4"/>
    <dgm:cxn modelId="{F5EF03AC-58EF-4EFC-B440-EA33968828EC}" type="presParOf" srcId="{0ED50FB7-7E9A-4ABC-AB2C-6B6525700CEA}" destId="{7ADFA2EF-0E66-48A8-8AFA-378E1BA2E522}" srcOrd="0" destOrd="0" presId="urn:microsoft.com/office/officeart/2005/8/layout/radial4"/>
    <dgm:cxn modelId="{F805A5DB-6CB3-48E1-97DD-DEDAB83315D0}" type="presParOf" srcId="{0ED50FB7-7E9A-4ABC-AB2C-6B6525700CEA}" destId="{6EA55EE2-F74A-4D90-B31C-94B2405F36C9}" srcOrd="1" destOrd="0" presId="urn:microsoft.com/office/officeart/2005/8/layout/radial4"/>
    <dgm:cxn modelId="{ADFC9F77-AFF5-4442-8AEF-AEB9FD6E21E0}" type="presParOf" srcId="{0ED50FB7-7E9A-4ABC-AB2C-6B6525700CEA}" destId="{EF513154-634B-4757-A278-0B4465A1B4DE}" srcOrd="2" destOrd="0" presId="urn:microsoft.com/office/officeart/2005/8/layout/radial4"/>
    <dgm:cxn modelId="{D6367444-13A5-465F-8903-F4CE8949D0E7}" type="presParOf" srcId="{0ED50FB7-7E9A-4ABC-AB2C-6B6525700CEA}" destId="{8FA20637-27B4-4D6A-AAC8-647A256D8756}" srcOrd="3" destOrd="0" presId="urn:microsoft.com/office/officeart/2005/8/layout/radial4"/>
    <dgm:cxn modelId="{62496CE3-8F2C-4965-B4F9-0BADDC3D9296}" type="presParOf" srcId="{0ED50FB7-7E9A-4ABC-AB2C-6B6525700CEA}" destId="{FA2171D6-A99C-430B-9639-5987F32D10DA}" srcOrd="4" destOrd="0" presId="urn:microsoft.com/office/officeart/2005/8/layout/radial4"/>
    <dgm:cxn modelId="{50FFEF23-9FC2-40BA-92A9-E13B7EFBD5F6}" type="presParOf" srcId="{0ED50FB7-7E9A-4ABC-AB2C-6B6525700CEA}" destId="{08A2778D-B972-48E4-8065-E70211D0EF80}" srcOrd="5" destOrd="0" presId="urn:microsoft.com/office/officeart/2005/8/layout/radial4"/>
    <dgm:cxn modelId="{D8C00BA0-CF4F-4358-907F-21EB8E6C102E}" type="presParOf" srcId="{0ED50FB7-7E9A-4ABC-AB2C-6B6525700CEA}" destId="{318141B2-2155-459A-B1E0-15159DA87B52}" srcOrd="6" destOrd="0" presId="urn:microsoft.com/office/officeart/2005/8/layout/radial4"/>
    <dgm:cxn modelId="{E66AD28F-25C7-44BF-8D7E-EEB6C70025B4}" type="presParOf" srcId="{0ED50FB7-7E9A-4ABC-AB2C-6B6525700CEA}" destId="{556872DC-EC60-42D5-8E2F-90B13F6D92C0}" srcOrd="7" destOrd="0" presId="urn:microsoft.com/office/officeart/2005/8/layout/radial4"/>
    <dgm:cxn modelId="{03322FBE-3B4C-4ABC-AB31-02B1AED3D554}" type="presParOf" srcId="{0ED50FB7-7E9A-4ABC-AB2C-6B6525700CEA}" destId="{307B5CED-3BD3-4CD6-9A5A-F90A84D5C854}" srcOrd="8" destOrd="0" presId="urn:microsoft.com/office/officeart/2005/8/layout/radial4"/>
    <dgm:cxn modelId="{9EA2E8AA-18CD-42B1-BE96-9E8749CD7B48}" type="presParOf" srcId="{0ED50FB7-7E9A-4ABC-AB2C-6B6525700CEA}" destId="{3DEC40DC-78DE-4D0F-8F14-A407DC8ACF51}" srcOrd="9" destOrd="0" presId="urn:microsoft.com/office/officeart/2005/8/layout/radial4"/>
    <dgm:cxn modelId="{0F6C2E69-3B5C-4686-BA00-F3E92DB10437}" type="presParOf" srcId="{0ED50FB7-7E9A-4ABC-AB2C-6B6525700CEA}" destId="{3A4D8DB3-11B2-411C-A50C-12C99ADAD4F9}" srcOrd="10" destOrd="0" presId="urn:microsoft.com/office/officeart/2005/8/layout/radial4"/>
    <dgm:cxn modelId="{A43E4AFF-D4DE-465B-8864-94CC94A2BC5F}" type="presParOf" srcId="{0ED50FB7-7E9A-4ABC-AB2C-6B6525700CEA}" destId="{89ABAC6A-AF18-4E7D-8F36-AEEC4F2A013B}" srcOrd="11" destOrd="0" presId="urn:microsoft.com/office/officeart/2005/8/layout/radial4"/>
    <dgm:cxn modelId="{3E802D79-C95D-41F4-B8B8-E150685947F5}" type="presParOf" srcId="{0ED50FB7-7E9A-4ABC-AB2C-6B6525700CEA}" destId="{8885FE8B-F9B2-4845-89E6-7BD927D9A693}" srcOrd="12" destOrd="0" presId="urn:microsoft.com/office/officeart/2005/8/layout/radial4"/>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FA2EF-0E66-48A8-8AFA-378E1BA2E522}">
      <dsp:nvSpPr>
        <dsp:cNvPr id="0" name=""/>
        <dsp:cNvSpPr/>
      </dsp:nvSpPr>
      <dsp:spPr>
        <a:xfrm>
          <a:off x="3081088" y="2908263"/>
          <a:ext cx="2254839" cy="2254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Active School</a:t>
          </a:r>
        </a:p>
      </dsp:txBody>
      <dsp:txXfrm>
        <a:off x="3411302" y="3238477"/>
        <a:ext cx="1594411" cy="1594411"/>
      </dsp:txXfrm>
    </dsp:sp>
    <dsp:sp modelId="{6EA55EE2-F74A-4D90-B31C-94B2405F36C9}">
      <dsp:nvSpPr>
        <dsp:cNvPr id="0" name=""/>
        <dsp:cNvSpPr/>
      </dsp:nvSpPr>
      <dsp:spPr>
        <a:xfrm rot="10800000">
          <a:off x="790044" y="3714368"/>
          <a:ext cx="2165036" cy="64262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513154-634B-4757-A278-0B4465A1B4DE}">
      <dsp:nvSpPr>
        <dsp:cNvPr id="0" name=""/>
        <dsp:cNvSpPr/>
      </dsp:nvSpPr>
      <dsp:spPr>
        <a:xfrm>
          <a:off x="850" y="3404328"/>
          <a:ext cx="1578387" cy="12627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1600" kern="1200" dirty="0"/>
        </a:p>
        <a:p>
          <a:pPr marL="0" lvl="0" indent="0" algn="ctr" defTabSz="889000">
            <a:lnSpc>
              <a:spcPct val="90000"/>
            </a:lnSpc>
            <a:spcBef>
              <a:spcPct val="0"/>
            </a:spcBef>
            <a:spcAft>
              <a:spcPct val="35000"/>
            </a:spcAft>
            <a:buNone/>
          </a:pPr>
          <a:r>
            <a:rPr lang="en-US" sz="2000" kern="1200" dirty="0"/>
            <a:t>Travel</a:t>
          </a:r>
        </a:p>
      </dsp:txBody>
      <dsp:txXfrm>
        <a:off x="37834" y="3441312"/>
        <a:ext cx="1504419" cy="1188742"/>
      </dsp:txXfrm>
    </dsp:sp>
    <dsp:sp modelId="{8FA20637-27B4-4D6A-AAC8-647A256D8756}">
      <dsp:nvSpPr>
        <dsp:cNvPr id="0" name=""/>
        <dsp:cNvSpPr/>
      </dsp:nvSpPr>
      <dsp:spPr>
        <a:xfrm rot="12960000">
          <a:off x="1236170" y="2341334"/>
          <a:ext cx="2165036" cy="64262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171D6-A99C-430B-9639-5987F32D10DA}">
      <dsp:nvSpPr>
        <dsp:cNvPr id="0" name=""/>
        <dsp:cNvSpPr/>
      </dsp:nvSpPr>
      <dsp:spPr>
        <a:xfrm>
          <a:off x="653718" y="1395005"/>
          <a:ext cx="1578387" cy="12627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br>
            <a:rPr lang="en-US" sz="2000" kern="1200" dirty="0"/>
          </a:br>
          <a:br>
            <a:rPr lang="en-US" sz="2000" kern="1200" dirty="0"/>
          </a:br>
          <a:br>
            <a:rPr lang="en-US" sz="2000" kern="1200" dirty="0"/>
          </a:br>
          <a:r>
            <a:rPr lang="en-US" sz="2000" kern="1200" dirty="0"/>
            <a:t>Before School</a:t>
          </a:r>
        </a:p>
      </dsp:txBody>
      <dsp:txXfrm>
        <a:off x="690702" y="1431989"/>
        <a:ext cx="1504419" cy="1188742"/>
      </dsp:txXfrm>
    </dsp:sp>
    <dsp:sp modelId="{08A2778D-B972-48E4-8065-E70211D0EF80}">
      <dsp:nvSpPr>
        <dsp:cNvPr id="0" name=""/>
        <dsp:cNvSpPr/>
      </dsp:nvSpPr>
      <dsp:spPr>
        <a:xfrm rot="15120000">
          <a:off x="2404143" y="1492752"/>
          <a:ext cx="2165036" cy="64262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141B2-2155-459A-B1E0-15159DA87B52}">
      <dsp:nvSpPr>
        <dsp:cNvPr id="0" name=""/>
        <dsp:cNvSpPr/>
      </dsp:nvSpPr>
      <dsp:spPr>
        <a:xfrm>
          <a:off x="2362950" y="153175"/>
          <a:ext cx="1578387" cy="12627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Classrooms</a:t>
          </a:r>
        </a:p>
      </dsp:txBody>
      <dsp:txXfrm>
        <a:off x="2399934" y="190159"/>
        <a:ext cx="1504419" cy="1188742"/>
      </dsp:txXfrm>
    </dsp:sp>
    <dsp:sp modelId="{556872DC-EC60-42D5-8E2F-90B13F6D92C0}">
      <dsp:nvSpPr>
        <dsp:cNvPr id="0" name=""/>
        <dsp:cNvSpPr/>
      </dsp:nvSpPr>
      <dsp:spPr>
        <a:xfrm rot="17280000">
          <a:off x="3847837" y="1492752"/>
          <a:ext cx="2165036" cy="64262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7B5CED-3BD3-4CD6-9A5A-F90A84D5C854}">
      <dsp:nvSpPr>
        <dsp:cNvPr id="0" name=""/>
        <dsp:cNvSpPr/>
      </dsp:nvSpPr>
      <dsp:spPr>
        <a:xfrm>
          <a:off x="4475678" y="153175"/>
          <a:ext cx="1578387" cy="126271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Break Times</a:t>
          </a:r>
        </a:p>
      </dsp:txBody>
      <dsp:txXfrm>
        <a:off x="4512662" y="190159"/>
        <a:ext cx="1504419" cy="1188742"/>
      </dsp:txXfrm>
    </dsp:sp>
    <dsp:sp modelId="{3DEC40DC-78DE-4D0F-8F14-A407DC8ACF51}">
      <dsp:nvSpPr>
        <dsp:cNvPr id="0" name=""/>
        <dsp:cNvSpPr/>
      </dsp:nvSpPr>
      <dsp:spPr>
        <a:xfrm rot="19440000">
          <a:off x="5015809" y="2341334"/>
          <a:ext cx="2165036" cy="64262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4D8DB3-11B2-411C-A50C-12C99ADAD4F9}">
      <dsp:nvSpPr>
        <dsp:cNvPr id="0" name=""/>
        <dsp:cNvSpPr/>
      </dsp:nvSpPr>
      <dsp:spPr>
        <a:xfrm>
          <a:off x="6184910" y="1395005"/>
          <a:ext cx="1578387" cy="12627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Lunch times</a:t>
          </a:r>
        </a:p>
      </dsp:txBody>
      <dsp:txXfrm>
        <a:off x="6221894" y="1431989"/>
        <a:ext cx="1504419" cy="1188742"/>
      </dsp:txXfrm>
    </dsp:sp>
    <dsp:sp modelId="{89ABAC6A-AF18-4E7D-8F36-AEEC4F2A013B}">
      <dsp:nvSpPr>
        <dsp:cNvPr id="0" name=""/>
        <dsp:cNvSpPr/>
      </dsp:nvSpPr>
      <dsp:spPr>
        <a:xfrm>
          <a:off x="5461935" y="3714368"/>
          <a:ext cx="2165036" cy="642629"/>
        </a:xfrm>
        <a:prstGeom prst="lef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885FE8B-F9B2-4845-89E6-7BD927D9A693}">
      <dsp:nvSpPr>
        <dsp:cNvPr id="0" name=""/>
        <dsp:cNvSpPr/>
      </dsp:nvSpPr>
      <dsp:spPr>
        <a:xfrm>
          <a:off x="6837778" y="3404328"/>
          <a:ext cx="1578387" cy="1262710"/>
        </a:xfrm>
        <a:prstGeom prst="roundRect">
          <a:avLst>
            <a:gd name="adj" fmla="val 10000"/>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br>
            <a:rPr lang="en-US" sz="2000" kern="1200" dirty="0"/>
          </a:br>
          <a:br>
            <a:rPr lang="en-US" sz="2000" kern="1200" dirty="0"/>
          </a:br>
          <a:r>
            <a:rPr lang="en-US" sz="1400" kern="1200" dirty="0"/>
            <a:t>.</a:t>
          </a:r>
        </a:p>
        <a:p>
          <a:pPr marL="0" lvl="0" indent="0" algn="ctr" defTabSz="889000">
            <a:lnSpc>
              <a:spcPct val="90000"/>
            </a:lnSpc>
            <a:spcBef>
              <a:spcPct val="0"/>
            </a:spcBef>
            <a:spcAft>
              <a:spcPct val="35000"/>
            </a:spcAft>
            <a:buNone/>
          </a:pPr>
          <a:r>
            <a:rPr lang="en-US" sz="2000" kern="1200" dirty="0"/>
            <a:t>After School</a:t>
          </a:r>
        </a:p>
      </dsp:txBody>
      <dsp:txXfrm>
        <a:off x="6874762" y="3441312"/>
        <a:ext cx="1504419" cy="1188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23C96-CC50-7A48-B2C8-E3B3DF215F19}" type="datetimeFigureOut">
              <a:rPr lang="en-US" smtClean="0"/>
              <a:t>11/4/2020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9698B-EEE3-9A4D-840B-78828FB7DAC1}" type="slidenum">
              <a:rPr lang="en-US" smtClean="0"/>
              <a:t>‹#›</a:t>
            </a:fld>
            <a:endParaRPr lang="en-US" dirty="0"/>
          </a:p>
        </p:txBody>
      </p:sp>
    </p:spTree>
    <p:extLst>
      <p:ext uri="{BB962C8B-B14F-4D97-AF65-F5344CB8AC3E}">
        <p14:creationId xmlns:p14="http://schemas.microsoft.com/office/powerpoint/2010/main" val="4016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Course description: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local engagement event will support schools to increase physical activity throughout the school day to boost health and academic achievement for their students. It looks at how schools can: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meet the requirements of the government’s childhood obesity plan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develop their understanding of the evidence and research underpinning active approaches in schools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learn how to use the free Active School Planner to increase daily activity and reduce sitting time for every child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explore solutions to boost wellbeing and achievement by building 30 active minutes of physical activity into the whole school day and influencing 30 active minutes beyond the school day.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Outcomes: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the workshop, delegates should be able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advocate why high levels of physical activity across the school day lead to healthier and more effective learners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reflect on how effective their current provision is at promoting physical activity throughout the school day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know how to reduce sedentary behaviour and embed physical activity in their school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plan their journey to becoming an Active School</a:t>
            </a:r>
          </a:p>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1</a:t>
            </a:fld>
            <a:endParaRPr lang="en-US" dirty="0"/>
          </a:p>
        </p:txBody>
      </p:sp>
    </p:spTree>
    <p:extLst>
      <p:ext uri="{BB962C8B-B14F-4D97-AF65-F5344CB8AC3E}">
        <p14:creationId xmlns:p14="http://schemas.microsoft.com/office/powerpoint/2010/main" val="13294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13</a:t>
            </a:fld>
            <a:endParaRPr lang="en-US" dirty="0"/>
          </a:p>
        </p:txBody>
      </p:sp>
    </p:spTree>
    <p:extLst>
      <p:ext uri="{BB962C8B-B14F-4D97-AF65-F5344CB8AC3E}">
        <p14:creationId xmlns:p14="http://schemas.microsoft.com/office/powerpoint/2010/main" val="258860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18</a:t>
            </a:fld>
            <a:endParaRPr lang="en-US" dirty="0"/>
          </a:p>
        </p:txBody>
      </p:sp>
    </p:spTree>
    <p:extLst>
      <p:ext uri="{BB962C8B-B14F-4D97-AF65-F5344CB8AC3E}">
        <p14:creationId xmlns:p14="http://schemas.microsoft.com/office/powerpoint/2010/main" val="352693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9EE3"/>
                </a:solidFill>
                <a:ea typeface="Arial" charset="0"/>
                <a:cs typeface="Arial" charset="0"/>
              </a:rPr>
              <a:t>www.activeschoolplanner.org</a:t>
            </a:r>
          </a:p>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19</a:t>
            </a:fld>
            <a:endParaRPr lang="en-US" dirty="0"/>
          </a:p>
        </p:txBody>
      </p:sp>
    </p:spTree>
    <p:extLst>
      <p:ext uri="{BB962C8B-B14F-4D97-AF65-F5344CB8AC3E}">
        <p14:creationId xmlns:p14="http://schemas.microsoft.com/office/powerpoint/2010/main" val="420415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The principle tool of the site is the activity heatmap.  This is the self-review tool to help schools map current activity levels, plot the colder areas and begin to plan ways to increase activity levels at times in the school timetable. Further detail on the activity heatmap tool:</a:t>
            </a:r>
          </a:p>
          <a:p>
            <a:pPr marL="171450" indent="-171450">
              <a:buFont typeface="Arial" panose="020B0604020202020204" pitchFamily="34" charset="0"/>
              <a:buChar char="•"/>
            </a:pPr>
            <a:r>
              <a:rPr lang="en-GB" dirty="0"/>
              <a:t>A school/user will need to modify the heatmap template when they first use the site to ensure it reflects the school timetable</a:t>
            </a:r>
          </a:p>
          <a:p>
            <a:pPr marL="171450" indent="-171450">
              <a:buFont typeface="Arial" panose="020B0604020202020204" pitchFamily="34" charset="0"/>
              <a:buChar char="•"/>
            </a:pPr>
            <a:r>
              <a:rPr lang="en-GB" dirty="0"/>
              <a:t>Future heatmaps can then be copied to save the user having to repeat this process.  However, they can start from scratch if required</a:t>
            </a:r>
          </a:p>
          <a:p>
            <a:pPr marL="171450" indent="-171450">
              <a:buFont typeface="Arial" panose="020B0604020202020204" pitchFamily="34" charset="0"/>
              <a:buChar char="•"/>
            </a:pPr>
            <a:r>
              <a:rPr lang="en-GB" dirty="0"/>
              <a:t>Users reflect on practice and plot activity levels based on the scale specified.  If the activity level is the same for a period all week, then the user can select ‘apply to all days’</a:t>
            </a:r>
          </a:p>
          <a:p>
            <a:pPr marL="171450" indent="-171450">
              <a:buFont typeface="Arial" panose="020B0604020202020204" pitchFamily="34" charset="0"/>
              <a:buChar char="•"/>
            </a:pPr>
            <a:r>
              <a:rPr lang="en-GB" dirty="0"/>
              <a:t>Users can upload evidence/files/ images etc to periods of the school timetable.  Evidence can be shared publicly and it will show in the Physical Activities Library</a:t>
            </a:r>
          </a:p>
          <a:p>
            <a:pPr marL="171450" indent="-171450">
              <a:buFont typeface="Arial" panose="020B0604020202020204" pitchFamily="34" charset="0"/>
              <a:buChar char="•"/>
            </a:pPr>
            <a:r>
              <a:rPr lang="en-GB" dirty="0"/>
              <a:t>The most recent heatmap completed by the user will always show first</a:t>
            </a:r>
          </a:p>
          <a:p>
            <a:pPr marL="171450" indent="-171450">
              <a:buFont typeface="Arial" panose="020B0604020202020204" pitchFamily="34" charset="0"/>
              <a:buChar char="•"/>
            </a:pPr>
            <a:r>
              <a:rPr lang="en-GB" dirty="0"/>
              <a:t>Once a heatmap is completed click ‘finish heatmap’</a:t>
            </a:r>
          </a:p>
        </p:txBody>
      </p:sp>
      <p:sp>
        <p:nvSpPr>
          <p:cNvPr id="4" name="Slide Number Placeholder 3"/>
          <p:cNvSpPr>
            <a:spLocks noGrp="1"/>
          </p:cNvSpPr>
          <p:nvPr>
            <p:ph type="sldNum" sz="quarter" idx="10"/>
          </p:nvPr>
        </p:nvSpPr>
        <p:spPr/>
        <p:txBody>
          <a:bodyPr/>
          <a:lstStyle/>
          <a:p>
            <a:fld id="{56E662A5-F203-D444-A079-2D55DC18C015}" type="slidenum">
              <a:rPr lang="en-US" smtClean="0"/>
              <a:pPr/>
              <a:t>20</a:t>
            </a:fld>
            <a:endParaRPr lang="en-US" dirty="0"/>
          </a:p>
        </p:txBody>
      </p:sp>
    </p:spTree>
    <p:extLst>
      <p:ext uri="{BB962C8B-B14F-4D97-AF65-F5344CB8AC3E}">
        <p14:creationId xmlns:p14="http://schemas.microsoft.com/office/powerpoint/2010/main" val="7761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Action Planning</a:t>
            </a:r>
          </a:p>
          <a:p>
            <a:pPr marL="0" indent="0">
              <a:buFontTx/>
              <a:buNone/>
            </a:pPr>
            <a:endParaRPr lang="en-GB" dirty="0"/>
          </a:p>
          <a:p>
            <a:pPr marL="0" indent="0">
              <a:buFontTx/>
              <a:buNone/>
            </a:pPr>
            <a:r>
              <a:rPr lang="en-GB" dirty="0"/>
              <a:t>After finishing a heatmap the user is automatically taken to the Action Planning section to identify actions they will work through to increase activity and reduce sitting time.</a:t>
            </a:r>
          </a:p>
          <a:p>
            <a:pPr marL="0" indent="0">
              <a:buFontTx/>
              <a:buNone/>
            </a:pPr>
            <a:endParaRPr lang="en-GB" dirty="0"/>
          </a:p>
          <a:p>
            <a:pPr marL="0" indent="0">
              <a:buFontTx/>
              <a:buNone/>
            </a:pPr>
            <a:r>
              <a:rPr lang="en-GB" dirty="0"/>
              <a:t>Some suggested actions are generated by the website, based on the self-review completed by the user, however they can to select as many of these as they like.  Users can also add their own actions.</a:t>
            </a:r>
          </a:p>
          <a:p>
            <a:pPr marL="0" indent="0">
              <a:buFontTx/>
              <a:buNone/>
            </a:pPr>
            <a:endParaRPr lang="en-GB" dirty="0"/>
          </a:p>
          <a:p>
            <a:pPr marL="0" indent="0">
              <a:buFontTx/>
              <a:buNone/>
            </a:pPr>
            <a:r>
              <a:rPr lang="en-GB" dirty="0"/>
              <a:t>Deadlines can be added for each action by the user and these will then be visible on the users dashboard.  Users can then select each action as complete once it is done.</a:t>
            </a:r>
          </a:p>
          <a:p>
            <a:pPr marL="0" indent="0">
              <a:buFontTx/>
              <a:buNone/>
            </a:pPr>
            <a:endParaRPr lang="en-GB" dirty="0"/>
          </a:p>
          <a:p>
            <a:pPr marL="0" indent="0">
              <a:buFontTx/>
              <a:buNone/>
            </a:pPr>
            <a:r>
              <a:rPr lang="en-GB" dirty="0"/>
              <a:t>Once a user has finished, they can save their plan, or save as pdf to create a summary of the heatmap and action plan.</a:t>
            </a:r>
          </a:p>
        </p:txBody>
      </p:sp>
      <p:sp>
        <p:nvSpPr>
          <p:cNvPr id="4" name="Slide Number Placeholder 3"/>
          <p:cNvSpPr>
            <a:spLocks noGrp="1"/>
          </p:cNvSpPr>
          <p:nvPr>
            <p:ph type="sldNum" sz="quarter" idx="10"/>
          </p:nvPr>
        </p:nvSpPr>
        <p:spPr/>
        <p:txBody>
          <a:bodyPr/>
          <a:lstStyle/>
          <a:p>
            <a:fld id="{56E662A5-F203-D444-A079-2D55DC18C015}" type="slidenum">
              <a:rPr lang="en-US" smtClean="0"/>
              <a:pPr/>
              <a:t>21</a:t>
            </a:fld>
            <a:endParaRPr lang="en-US" dirty="0"/>
          </a:p>
        </p:txBody>
      </p:sp>
    </p:spTree>
    <p:extLst>
      <p:ext uri="{BB962C8B-B14F-4D97-AF65-F5344CB8AC3E}">
        <p14:creationId xmlns:p14="http://schemas.microsoft.com/office/powerpoint/2010/main" val="334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start of a journey for schools!  </a:t>
            </a:r>
          </a:p>
          <a:p>
            <a:endParaRPr lang="en-GB" dirty="0"/>
          </a:p>
          <a:p>
            <a:r>
              <a:rPr lang="en-GB" dirty="0"/>
              <a:t>To achieve the ambitions we need to create an active school culture which integrates and embeds movement throughout the school day – there is NOT an ambition to bolt on physical activity or find additional time in the school timetable.  This will mean considering and ‘nudging’ children into standing up more (to avoid sitting time) and increasing their activity levels throughout the day (even if it’s light activity).  This way we will start to influence the activity patterns of ALL children, and including those with the greatest health needs.</a:t>
            </a:r>
          </a:p>
          <a:p>
            <a:endParaRPr lang="en-GB" dirty="0"/>
          </a:p>
          <a:p>
            <a:r>
              <a:rPr lang="en-GB" dirty="0"/>
              <a:t>What we know is there are immediate benefits to reducing inactivity to our general health and to a child’s brain function.</a:t>
            </a:r>
          </a:p>
          <a:p>
            <a:endParaRPr lang="en-GB" dirty="0"/>
          </a:p>
          <a:p>
            <a:r>
              <a:rPr lang="en-GB" dirty="0"/>
              <a:t>It will require schools to think differently about their offer across the whole day so that they can demonstrate it does engage all children in 30 minutes a day</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E662A5-F203-D444-A079-2D55DC18C01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5925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Task 4</a:t>
            </a:r>
          </a:p>
        </p:txBody>
      </p:sp>
      <p:sp>
        <p:nvSpPr>
          <p:cNvPr id="4" name="Slide Number Placeholder 3"/>
          <p:cNvSpPr>
            <a:spLocks noGrp="1"/>
          </p:cNvSpPr>
          <p:nvPr>
            <p:ph type="sldNum" sz="quarter" idx="10"/>
          </p:nvPr>
        </p:nvSpPr>
        <p:spPr/>
        <p:txBody>
          <a:bodyPr/>
          <a:lstStyle/>
          <a:p>
            <a:fld id="{0E09698B-EEE3-9A4D-840B-78828FB7DAC1}" type="slidenum">
              <a:rPr lang="en-US" smtClean="0"/>
              <a:t>23</a:t>
            </a:fld>
            <a:endParaRPr lang="en-US" dirty="0"/>
          </a:p>
        </p:txBody>
      </p:sp>
    </p:spTree>
    <p:extLst>
      <p:ext uri="{BB962C8B-B14F-4D97-AF65-F5344CB8AC3E}">
        <p14:creationId xmlns:p14="http://schemas.microsoft.com/office/powerpoint/2010/main" val="147840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Downloadable from the:</a:t>
            </a:r>
          </a:p>
          <a:p>
            <a:endParaRPr lang="en-GB" dirty="0"/>
          </a:p>
          <a:p>
            <a:r>
              <a:rPr lang="en-GB" dirty="0"/>
              <a:t>Physical Activities Library – Active School Planner</a:t>
            </a:r>
          </a:p>
        </p:txBody>
      </p:sp>
      <p:sp>
        <p:nvSpPr>
          <p:cNvPr id="4" name="Slide Number Placeholder 3"/>
          <p:cNvSpPr>
            <a:spLocks noGrp="1"/>
          </p:cNvSpPr>
          <p:nvPr>
            <p:ph type="sldNum" sz="quarter" idx="10"/>
          </p:nvPr>
        </p:nvSpPr>
        <p:spPr/>
        <p:txBody>
          <a:bodyPr/>
          <a:lstStyle/>
          <a:p>
            <a:fld id="{0E09698B-EEE3-9A4D-840B-78828FB7DAC1}" type="slidenum">
              <a:rPr lang="en-US" smtClean="0"/>
              <a:t>24</a:t>
            </a:fld>
            <a:endParaRPr lang="en-US" dirty="0"/>
          </a:p>
        </p:txBody>
      </p:sp>
    </p:spTree>
    <p:extLst>
      <p:ext uri="{BB962C8B-B14F-4D97-AF65-F5344CB8AC3E}">
        <p14:creationId xmlns:p14="http://schemas.microsoft.com/office/powerpoint/2010/main" val="314138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25</a:t>
            </a:fld>
            <a:endParaRPr lang="en-US" dirty="0"/>
          </a:p>
        </p:txBody>
      </p:sp>
    </p:spTree>
    <p:extLst>
      <p:ext uri="{BB962C8B-B14F-4D97-AF65-F5344CB8AC3E}">
        <p14:creationId xmlns:p14="http://schemas.microsoft.com/office/powerpoint/2010/main" val="194274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 as presented by the Childhood Obesity Plan</a:t>
            </a:r>
            <a:r>
              <a:rPr lang="en-GB" baseline="0" dirty="0"/>
              <a:t> for Action</a:t>
            </a:r>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2</a:t>
            </a:fld>
            <a:endParaRPr lang="en-US" dirty="0"/>
          </a:p>
        </p:txBody>
      </p:sp>
    </p:spTree>
    <p:extLst>
      <p:ext uri="{BB962C8B-B14F-4D97-AF65-F5344CB8AC3E}">
        <p14:creationId xmlns:p14="http://schemas.microsoft.com/office/powerpoint/2010/main" val="407305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 as presented by the Childhood Obesity Plan</a:t>
            </a:r>
            <a:r>
              <a:rPr lang="en-GB" baseline="0" dirty="0"/>
              <a:t> for Action</a:t>
            </a:r>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3</a:t>
            </a:fld>
            <a:endParaRPr lang="en-US" dirty="0"/>
          </a:p>
        </p:txBody>
      </p:sp>
    </p:spTree>
    <p:extLst>
      <p:ext uri="{BB962C8B-B14F-4D97-AF65-F5344CB8AC3E}">
        <p14:creationId xmlns:p14="http://schemas.microsoft.com/office/powerpoint/2010/main" val="94187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National Child Measurement Programme, 2016-17 school year: Latest Findings</a:t>
            </a:r>
          </a:p>
          <a:p>
            <a:pPr marL="0" indent="0">
              <a:buNone/>
            </a:pPr>
            <a:endParaRPr lang="en-GB" sz="1200" dirty="0"/>
          </a:p>
          <a:p>
            <a:pPr marL="0" indent="0">
              <a:buNone/>
            </a:pPr>
            <a:r>
              <a:rPr lang="en-GB" b="1" dirty="0"/>
              <a:t>Age</a:t>
            </a:r>
            <a:r>
              <a:rPr lang="en-GB" dirty="0"/>
              <a:t> </a:t>
            </a:r>
          </a:p>
          <a:p>
            <a:pPr marL="171450" indent="-171450">
              <a:buFontTx/>
              <a:buChar char="-"/>
            </a:pPr>
            <a:r>
              <a:rPr lang="en-GB" dirty="0"/>
              <a:t>Obesity prevalence was more than twice as high in year 6 (20.0%) compared to reception (9.6%).</a:t>
            </a:r>
          </a:p>
          <a:p>
            <a:pPr marL="171450" indent="-171450">
              <a:buFontTx/>
              <a:buChar char="-"/>
            </a:pPr>
            <a:r>
              <a:rPr lang="en-GB" dirty="0"/>
              <a:t>The proportion of underweight children was higher in year 6 (1.3%) than in reception (1.0%). </a:t>
            </a:r>
          </a:p>
          <a:p>
            <a:pPr marL="171450" indent="-171450">
              <a:buFontTx/>
              <a:buChar char="-"/>
            </a:pPr>
            <a:r>
              <a:rPr lang="en-GB" dirty="0"/>
              <a:t>Around three quarters of reception children were healthy weight (76.4%). In year 6 it was around two thirds (64.4%).</a:t>
            </a:r>
            <a:endParaRPr lang="en-GB" sz="1200" dirty="0"/>
          </a:p>
          <a:p>
            <a:pPr marL="0" indent="0">
              <a:buNone/>
            </a:pPr>
            <a:endParaRPr lang="en-GB" sz="1200" dirty="0"/>
          </a:p>
          <a:p>
            <a:pPr marL="0" indent="0">
              <a:buNone/>
            </a:pPr>
            <a:r>
              <a:rPr lang="en-GB" sz="1200" b="1" dirty="0"/>
              <a:t>Gender:</a:t>
            </a:r>
          </a:p>
          <a:p>
            <a:pPr marL="171450" indent="-171450">
              <a:buFontTx/>
              <a:buChar char="-"/>
            </a:pPr>
            <a:r>
              <a:rPr lang="en-GB" dirty="0"/>
              <a:t>The difference in obesity prevalence between boys and girls was larger in year 6 than reception.</a:t>
            </a:r>
          </a:p>
          <a:p>
            <a:pPr marL="171450" indent="-171450">
              <a:buFontTx/>
              <a:buChar char="-"/>
            </a:pPr>
            <a:r>
              <a:rPr lang="en-GB" dirty="0"/>
              <a:t>Underweight prevalence was higher for boys in reception but higher for girls in year 6.</a:t>
            </a:r>
            <a:endParaRPr lang="en-GB" sz="1200" dirty="0"/>
          </a:p>
          <a:p>
            <a:pPr marL="0" indent="0">
              <a:buNone/>
            </a:pPr>
            <a:endParaRPr lang="en-GB" sz="1200" dirty="0"/>
          </a:p>
          <a:p>
            <a:pPr marL="0" indent="0">
              <a:buNone/>
            </a:pPr>
            <a:r>
              <a:rPr lang="en-GB" sz="1200" b="1" dirty="0"/>
              <a:t>More details can be found at: </a:t>
            </a:r>
          </a:p>
          <a:p>
            <a:pPr marL="0" indent="0">
              <a:buNone/>
            </a:pPr>
            <a:r>
              <a:rPr lang="en-GB" sz="1200" dirty="0"/>
              <a:t>http://digital.nhs.uk/catalogue/PUB30113 </a:t>
            </a:r>
          </a:p>
        </p:txBody>
      </p:sp>
      <p:sp>
        <p:nvSpPr>
          <p:cNvPr id="4" name="Slide Number Placeholder 3"/>
          <p:cNvSpPr>
            <a:spLocks noGrp="1"/>
          </p:cNvSpPr>
          <p:nvPr>
            <p:ph type="sldNum" sz="quarter" idx="10"/>
          </p:nvPr>
        </p:nvSpPr>
        <p:spPr/>
        <p:txBody>
          <a:bodyPr/>
          <a:lstStyle/>
          <a:p>
            <a:fld id="{0E09698B-EEE3-9A4D-840B-78828FB7DAC1}" type="slidenum">
              <a:rPr lang="en-US" smtClean="0"/>
              <a:t>4</a:t>
            </a:fld>
            <a:endParaRPr lang="en-US" dirty="0"/>
          </a:p>
        </p:txBody>
      </p:sp>
    </p:spTree>
    <p:extLst>
      <p:ext uri="{BB962C8B-B14F-4D97-AF65-F5344CB8AC3E}">
        <p14:creationId xmlns:p14="http://schemas.microsoft.com/office/powerpoint/2010/main" val="302685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the challenge to individuals and society as a whole. What resources, support and accountability measures will be provided to support schools in helping to address the obesity epidemic?</a:t>
            </a:r>
          </a:p>
        </p:txBody>
      </p:sp>
      <p:sp>
        <p:nvSpPr>
          <p:cNvPr id="4" name="Slide Number Placeholder 3"/>
          <p:cNvSpPr>
            <a:spLocks noGrp="1"/>
          </p:cNvSpPr>
          <p:nvPr>
            <p:ph type="sldNum" sz="quarter" idx="10"/>
          </p:nvPr>
        </p:nvSpPr>
        <p:spPr/>
        <p:txBody>
          <a:bodyPr/>
          <a:lstStyle/>
          <a:p>
            <a:fld id="{0E09698B-EEE3-9A4D-840B-78828FB7DAC1}" type="slidenum">
              <a:rPr lang="en-US" smtClean="0"/>
              <a:t>7</a:t>
            </a:fld>
            <a:endParaRPr lang="en-US" dirty="0"/>
          </a:p>
        </p:txBody>
      </p:sp>
    </p:spTree>
    <p:extLst>
      <p:ext uri="{BB962C8B-B14F-4D97-AF65-F5344CB8AC3E}">
        <p14:creationId xmlns:p14="http://schemas.microsoft.com/office/powerpoint/2010/main" val="423706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CMO recommendations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9698B-EEE3-9A4D-840B-78828FB7DA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9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E09698B-EEE3-9A4D-840B-78828FB7DAC1}" type="slidenum">
              <a:rPr lang="en-US" smtClean="0"/>
              <a:t>9</a:t>
            </a:fld>
            <a:endParaRPr lang="en-US" dirty="0"/>
          </a:p>
        </p:txBody>
      </p:sp>
    </p:spTree>
    <p:extLst>
      <p:ext uri="{BB962C8B-B14F-4D97-AF65-F5344CB8AC3E}">
        <p14:creationId xmlns:p14="http://schemas.microsoft.com/office/powerpoint/2010/main" val="29852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9698B-EEE3-9A4D-840B-78828FB7DAC1}" type="slidenum">
              <a:rPr lang="en-US" smtClean="0"/>
              <a:t>10</a:t>
            </a:fld>
            <a:endParaRPr lang="en-US" dirty="0"/>
          </a:p>
        </p:txBody>
      </p:sp>
    </p:spTree>
    <p:extLst>
      <p:ext uri="{BB962C8B-B14F-4D97-AF65-F5344CB8AC3E}">
        <p14:creationId xmlns:p14="http://schemas.microsoft.com/office/powerpoint/2010/main" val="20482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9698B-EEE3-9A4D-840B-78828FB7DAC1}" type="slidenum">
              <a:rPr lang="en-US" smtClean="0"/>
              <a:t>11</a:t>
            </a:fld>
            <a:endParaRPr lang="en-US" dirty="0"/>
          </a:p>
        </p:txBody>
      </p:sp>
    </p:spTree>
    <p:extLst>
      <p:ext uri="{BB962C8B-B14F-4D97-AF65-F5344CB8AC3E}">
        <p14:creationId xmlns:p14="http://schemas.microsoft.com/office/powerpoint/2010/main" val="214205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6507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650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49231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C3CB429-F6E2-504C-BD27-49BB2B354312}" type="datetime1">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11/4/2020</a:t>
            </a:fld>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DB2DB84-9076-B84D-9C1A-C1E3DE51DB0B}"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endParaRPr>
          </a:p>
        </p:txBody>
      </p:sp>
    </p:spTree>
    <p:extLst>
      <p:ext uri="{BB962C8B-B14F-4D97-AF65-F5344CB8AC3E}">
        <p14:creationId xmlns:p14="http://schemas.microsoft.com/office/powerpoint/2010/main" val="338434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4265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903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80990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3640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45322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0911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119269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686E6F-9771-4A43-9399-94434F880779}"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B82D8-8A95-2145-96A2-44299040CFB8}" type="slidenum">
              <a:rPr lang="en-US" smtClean="0"/>
              <a:t>‹#›</a:t>
            </a:fld>
            <a:endParaRPr lang="en-US" dirty="0"/>
          </a:p>
        </p:txBody>
      </p:sp>
    </p:spTree>
    <p:extLst>
      <p:ext uri="{BB962C8B-B14F-4D97-AF65-F5344CB8AC3E}">
        <p14:creationId xmlns:p14="http://schemas.microsoft.com/office/powerpoint/2010/main" val="9995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86E6F-9771-4A43-9399-94434F880779}" type="datetimeFigureOut">
              <a:rPr lang="en-US" smtClean="0"/>
              <a:t>11/4/2020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B82D8-8A95-2145-96A2-44299040CFB8}" type="slidenum">
              <a:rPr lang="en-US" smtClean="0"/>
              <a:t>‹#›</a:t>
            </a:fld>
            <a:endParaRPr lang="en-US" dirty="0"/>
          </a:p>
        </p:txBody>
      </p:sp>
    </p:spTree>
    <p:extLst>
      <p:ext uri="{BB962C8B-B14F-4D97-AF65-F5344CB8AC3E}">
        <p14:creationId xmlns:p14="http://schemas.microsoft.com/office/powerpoint/2010/main" val="60842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4"/>
            <a:ext cx="8229600" cy="452543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4"/>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C28DF3B5-BF43-4B4F-A2CD-C6F6F7BF3935}" type="datetime1">
              <a:rPr lang="en-US"/>
              <a:pPr>
                <a:defRPr/>
              </a:pPr>
              <a:t>11/4/2020</a:t>
            </a:fld>
            <a:endParaRPr lang="en-US" dirty="0"/>
          </a:p>
        </p:txBody>
      </p:sp>
      <p:sp>
        <p:nvSpPr>
          <p:cNvPr id="5" name="Footer Placeholder 4"/>
          <p:cNvSpPr>
            <a:spLocks noGrp="1"/>
          </p:cNvSpPr>
          <p:nvPr>
            <p:ph type="ftr" sz="quarter" idx="3"/>
          </p:nvPr>
        </p:nvSpPr>
        <p:spPr>
          <a:xfrm>
            <a:off x="3124200" y="6356354"/>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4A6BB4C-2D80-0B4A-B7A1-26137B5E3A7A}" type="slidenum">
              <a:rPr lang="en-US"/>
              <a:pPr>
                <a:defRPr/>
              </a:pPr>
              <a:t>‹#›</a:t>
            </a:fld>
            <a:endParaRPr lang="en-US" dirty="0"/>
          </a:p>
        </p:txBody>
      </p:sp>
    </p:spTree>
    <p:extLst>
      <p:ext uri="{BB962C8B-B14F-4D97-AF65-F5344CB8AC3E}">
        <p14:creationId xmlns:p14="http://schemas.microsoft.com/office/powerpoint/2010/main" val="3861434210"/>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ctiveschoolplanne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v.uk/government/publications/the-link-between-pupil-health-and-wellbeing-and-attainment" TargetMode="External"/><Relationship Id="rId5" Type="http://schemas.openxmlformats.org/officeDocument/2006/relationships/image" Target="../media/image14.emf"/><Relationship Id="rId4" Type="http://schemas.openxmlformats.org/officeDocument/2006/relationships/hyperlink" Target="https://www.gov.uk/government/uploads/system/uploads/attachment_data/file/370686/HT_briefing_layoutvFINALvii.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ov.uk/government/publications/what-works-in-schools-to-increase-physical-activity-briefing" TargetMode="External"/><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e13c7a4144957cea5013-f2f5ab26d5e83af3ea377013dd602911.r77.cf5.rackcdn.com/resources/pdf/en/active-schools-executive-summary.pdf" TargetMode="External"/><Relationship Id="rId5" Type="http://schemas.openxmlformats.org/officeDocument/2006/relationships/image" Target="../media/image19.jpeg"/><Relationship Id="rId4" Type="http://schemas.openxmlformats.org/officeDocument/2006/relationships/hyperlink" Target="https://www.gov.uk/government/publications/what-works-in-schools-to-increase-physical-activity-briefing" TargetMode="External"/><Relationship Id="rId9" Type="http://schemas.openxmlformats.org/officeDocument/2006/relationships/hyperlink" Target="http://www.designedtomov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ctiveschoolplanner.org/"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27.png"/><Relationship Id="rId5" Type="http://schemas.openxmlformats.org/officeDocument/2006/relationships/diagramData" Target="../diagrams/data1.xm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4.png"/><Relationship Id="rId9" Type="http://schemas.microsoft.com/office/2007/relationships/diagramDrawing" Target="../diagrams/drawing1.xml"/><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activeschoolplanner.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gov.uk/government/publications/childhood-obesity-a-plan-for-action" TargetMode="Externa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gov.uk/government/uploads/system/uploads/attachment_data/file/541231/CYP_infographic.pdf"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t="86061"/>
          <a:stretch/>
        </p:blipFill>
        <p:spPr>
          <a:xfrm>
            <a:off x="0" y="5902036"/>
            <a:ext cx="9144000" cy="955964"/>
          </a:xfrm>
          <a:prstGeom prst="rect">
            <a:avLst/>
          </a:prstGeom>
        </p:spPr>
      </p:pic>
      <p:sp>
        <p:nvSpPr>
          <p:cNvPr id="4" name="Title 3"/>
          <p:cNvSpPr>
            <a:spLocks noGrp="1"/>
          </p:cNvSpPr>
          <p:nvPr>
            <p:ph type="ctrTitle"/>
          </p:nvPr>
        </p:nvSpPr>
        <p:spPr>
          <a:xfrm>
            <a:off x="685800" y="1022347"/>
            <a:ext cx="7772400" cy="261594"/>
          </a:xfrm>
        </p:spPr>
        <p:txBody>
          <a:bodyPr>
            <a:normAutofit fontScale="90000"/>
          </a:bodyPr>
          <a:lstStyle/>
          <a:p>
            <a:r>
              <a:rPr lang="en-US" sz="4000" dirty="0">
                <a:solidFill>
                  <a:srgbClr val="00B0F0"/>
                </a:solidFill>
                <a:latin typeface="Arial" charset="0"/>
                <a:ea typeface="Arial" charset="0"/>
                <a:cs typeface="Arial" charset="0"/>
              </a:rPr>
              <a:t>Sixty Active Minutes</a:t>
            </a:r>
            <a:br>
              <a:rPr lang="en-US" sz="4000" dirty="0">
                <a:solidFill>
                  <a:srgbClr val="00B0F0"/>
                </a:solidFill>
                <a:latin typeface="Arial" charset="0"/>
                <a:ea typeface="Arial" charset="0"/>
                <a:cs typeface="Arial" charset="0"/>
              </a:rPr>
            </a:br>
            <a:r>
              <a:rPr lang="en-US" sz="4000" dirty="0">
                <a:solidFill>
                  <a:srgbClr val="00B0F0"/>
                </a:solidFill>
                <a:latin typeface="Arial" charset="0"/>
                <a:ea typeface="Arial" charset="0"/>
                <a:cs typeface="Arial" charset="0"/>
              </a:rPr>
              <a:t>for Every Child, Every Day</a:t>
            </a:r>
          </a:p>
        </p:txBody>
      </p:sp>
      <p:sp>
        <p:nvSpPr>
          <p:cNvPr id="5" name="Subtitle 4"/>
          <p:cNvSpPr>
            <a:spLocks noGrp="1"/>
          </p:cNvSpPr>
          <p:nvPr>
            <p:ph type="subTitle" idx="1"/>
          </p:nvPr>
        </p:nvSpPr>
        <p:spPr>
          <a:xfrm>
            <a:off x="179173" y="4985611"/>
            <a:ext cx="8785654" cy="1655762"/>
          </a:xfrm>
        </p:spPr>
        <p:txBody>
          <a:bodyPr>
            <a:normAutofit/>
          </a:bodyPr>
          <a:lstStyle/>
          <a:p>
            <a:r>
              <a:rPr lang="en-US" sz="2800" dirty="0"/>
              <a:t>Providing 30 active minutes in school</a:t>
            </a:r>
          </a:p>
          <a:p>
            <a:r>
              <a:rPr lang="en-US" sz="2800" dirty="0"/>
              <a:t>Influencing 30 active minutes beyond school</a:t>
            </a:r>
          </a:p>
        </p:txBody>
      </p:sp>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1383956"/>
            <a:ext cx="9144000" cy="3558791"/>
          </a:xfrm>
          <a:prstGeom prst="rect">
            <a:avLst/>
          </a:prstGeom>
        </p:spPr>
      </p:pic>
    </p:spTree>
    <p:extLst>
      <p:ext uri="{BB962C8B-B14F-4D97-AF65-F5344CB8AC3E}">
        <p14:creationId xmlns:p14="http://schemas.microsoft.com/office/powerpoint/2010/main" val="12589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Monitoring the Impact</a:t>
            </a:r>
          </a:p>
        </p:txBody>
      </p:sp>
      <p:sp>
        <p:nvSpPr>
          <p:cNvPr id="3" name="Content Placeholder 2"/>
          <p:cNvSpPr>
            <a:spLocks noGrp="1"/>
          </p:cNvSpPr>
          <p:nvPr>
            <p:ph idx="1"/>
          </p:nvPr>
        </p:nvSpPr>
        <p:spPr/>
        <p:txBody>
          <a:bodyPr>
            <a:normAutofit lnSpcReduction="10000"/>
          </a:bodyPr>
          <a:lstStyle/>
          <a:p>
            <a:pPr marL="0" indent="0">
              <a:buNone/>
            </a:pPr>
            <a:r>
              <a:rPr lang="en-US" sz="3600" dirty="0"/>
              <a:t>Ofsted assess how school leaders use the Primary PE and Sport Premium and its impact</a:t>
            </a:r>
          </a:p>
          <a:p>
            <a:pPr marL="0" indent="0">
              <a:buNone/>
            </a:pPr>
            <a:endParaRPr lang="en-US" sz="3600" dirty="0"/>
          </a:p>
          <a:p>
            <a:pPr marL="0" indent="0">
              <a:buNone/>
            </a:pPr>
            <a:r>
              <a:rPr lang="en-US" sz="3600" dirty="0"/>
              <a:t>Ofsted will conduct a thematic review on obesity, healthy eating and physical activity, with examples of good practice and recommendations on what more schools can do </a:t>
            </a:r>
          </a:p>
          <a:p>
            <a:endParaRPr lang="en-US" b="1" i="1" dirty="0"/>
          </a:p>
          <a:p>
            <a:endParaRPr lang="en-US" dirty="0"/>
          </a:p>
          <a:p>
            <a:endParaRPr lang="en-US" dirty="0"/>
          </a:p>
          <a:p>
            <a:endParaRPr lang="en-GB" dirty="0"/>
          </a:p>
        </p:txBody>
      </p:sp>
    </p:spTree>
    <p:extLst>
      <p:ext uri="{BB962C8B-B14F-4D97-AF65-F5344CB8AC3E}">
        <p14:creationId xmlns:p14="http://schemas.microsoft.com/office/powerpoint/2010/main" val="13870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475018" y="1191491"/>
            <a:ext cx="4040331" cy="4985472"/>
          </a:xfrm>
        </p:spPr>
        <p:txBody>
          <a:bodyPr>
            <a:normAutofit lnSpcReduction="10000"/>
          </a:bodyPr>
          <a:lstStyle/>
          <a:p>
            <a:pPr marL="0" indent="0">
              <a:buNone/>
            </a:pPr>
            <a:r>
              <a:rPr lang="en-GB" sz="3600" dirty="0"/>
              <a:t>How well prepared is your school to demonstrate the impact on </a:t>
            </a:r>
            <a:r>
              <a:rPr lang="en-GB" sz="3600" b="1" dirty="0"/>
              <a:t>health outcomes </a:t>
            </a:r>
            <a:r>
              <a:rPr lang="en-GB" sz="3600" dirty="0"/>
              <a:t>of primary sport funding?</a:t>
            </a:r>
          </a:p>
          <a:p>
            <a:pPr marL="0" indent="0">
              <a:buNone/>
            </a:pPr>
            <a:endParaRPr lang="en-GB" sz="3600" dirty="0"/>
          </a:p>
          <a:p>
            <a:pPr marL="0" indent="0">
              <a:buNone/>
            </a:pPr>
            <a:r>
              <a:rPr lang="en-GB" sz="3600" dirty="0"/>
              <a:t>What else do you need to do?</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l="-41985"/>
          <a:stretch/>
        </p:blipFill>
        <p:spPr bwMode="auto">
          <a:xfrm>
            <a:off x="-1808268" y="-1"/>
            <a:ext cx="6115296" cy="6176963"/>
          </a:xfrm>
          <a:prstGeom prst="rect">
            <a:avLst/>
          </a:prstGeom>
          <a:noFill/>
          <a:ln w="9525">
            <a:noFill/>
            <a:miter lim="800000"/>
            <a:headEnd/>
            <a:tailEnd/>
          </a:ln>
        </p:spPr>
      </p:pic>
      <p:sp>
        <p:nvSpPr>
          <p:cNvPr id="6" name="Title 1">
            <a:extLst>
              <a:ext uri="{FF2B5EF4-FFF2-40B4-BE49-F238E27FC236}">
                <a16:creationId xmlns:a16="http://schemas.microsoft.com/office/drawing/2014/main" id="{EFB58F7B-A12D-4044-867B-38648F4BBBA7}"/>
              </a:ext>
            </a:extLst>
          </p:cNvPr>
          <p:cNvSpPr txBox="1">
            <a:spLocks/>
          </p:cNvSpPr>
          <p:nvPr/>
        </p:nvSpPr>
        <p:spPr>
          <a:xfrm>
            <a:off x="4475018" y="166255"/>
            <a:ext cx="4262003" cy="1025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latin typeface="Arial" charset="0"/>
                <a:ea typeface="Arial" charset="0"/>
                <a:cs typeface="Arial" charset="0"/>
              </a:rPr>
              <a:t>Task Two</a:t>
            </a:r>
          </a:p>
        </p:txBody>
      </p:sp>
    </p:spTree>
    <p:extLst>
      <p:ext uri="{BB962C8B-B14F-4D97-AF65-F5344CB8AC3E}">
        <p14:creationId xmlns:p14="http://schemas.microsoft.com/office/powerpoint/2010/main" val="606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5C8B8-77D8-4CA3-9191-4531A0ED6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chor="t">
            <a:normAutofit/>
          </a:bodyPr>
          <a:lstStyle/>
          <a:p>
            <a:r>
              <a:rPr lang="en-GB" dirty="0">
                <a:solidFill>
                  <a:srgbClr val="00B0F0"/>
                </a:solidFill>
                <a:latin typeface="Arial" charset="0"/>
                <a:ea typeface="Arial" charset="0"/>
                <a:cs typeface="Arial" charset="0"/>
              </a:rPr>
              <a:t>Module Two: Benefits of a more active school</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2031" y="1690689"/>
            <a:ext cx="5799937" cy="4100297"/>
          </a:xfrm>
        </p:spPr>
      </p:pic>
      <p:sp>
        <p:nvSpPr>
          <p:cNvPr id="6" name="Content Placeholder 2">
            <a:extLst>
              <a:ext uri="{FF2B5EF4-FFF2-40B4-BE49-F238E27FC236}">
                <a16:creationId xmlns:a16="http://schemas.microsoft.com/office/drawing/2014/main" id="{18B1A60D-4F0B-4492-B6E9-7A121A26D01A}"/>
              </a:ext>
            </a:extLst>
          </p:cNvPr>
          <p:cNvSpPr txBox="1">
            <a:spLocks/>
          </p:cNvSpPr>
          <p:nvPr/>
        </p:nvSpPr>
        <p:spPr>
          <a:xfrm>
            <a:off x="628649" y="5988611"/>
            <a:ext cx="6276975" cy="41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Available at </a:t>
            </a:r>
            <a:r>
              <a:rPr lang="en-GB" sz="2000" dirty="0">
                <a:hlinkClick r:id="rId4"/>
              </a:rPr>
              <a:t>www.activeschoolplanner.org</a:t>
            </a:r>
            <a:r>
              <a:rPr lang="en-GB" sz="2000" dirty="0"/>
              <a:t> </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426868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C8B8-77D8-4CA3-9191-4531A0ED6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The Evidence: A Rapid Summary</a:t>
            </a:r>
          </a:p>
        </p:txBody>
      </p:sp>
      <p:pic>
        <p:nvPicPr>
          <p:cNvPr id="4" name="Content Placeholder 3">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528048" y="1253331"/>
            <a:ext cx="3074876" cy="4351338"/>
          </a:xfrm>
        </p:spPr>
      </p:pic>
      <p:sp>
        <p:nvSpPr>
          <p:cNvPr id="3" name="Rectangle 2">
            <a:extLst>
              <a:ext uri="{FF2B5EF4-FFF2-40B4-BE49-F238E27FC236}">
                <a16:creationId xmlns:a16="http://schemas.microsoft.com/office/drawing/2014/main" id="{72511ECF-B427-4B48-AF58-C7BA0F1C66DB}"/>
              </a:ext>
            </a:extLst>
          </p:cNvPr>
          <p:cNvSpPr/>
          <p:nvPr/>
        </p:nvSpPr>
        <p:spPr>
          <a:xfrm>
            <a:off x="628650" y="5691753"/>
            <a:ext cx="6030686" cy="646331"/>
          </a:xfrm>
          <a:prstGeom prst="rect">
            <a:avLst/>
          </a:prstGeom>
        </p:spPr>
        <p:txBody>
          <a:bodyPr wrap="square">
            <a:spAutoFit/>
          </a:bodyPr>
          <a:lstStyle/>
          <a:p>
            <a:r>
              <a:rPr lang="en-GB" dirty="0">
                <a:hlinkClick r:id="rId6"/>
              </a:rPr>
              <a:t>www.gov.uk/government/publications/the-link-between-pupil-health-and-wellbeing-and-attainment</a:t>
            </a:r>
            <a:r>
              <a:rPr lang="en-GB" dirty="0"/>
              <a:t> </a:t>
            </a:r>
          </a:p>
        </p:txBody>
      </p:sp>
    </p:spTree>
    <p:extLst>
      <p:ext uri="{BB962C8B-B14F-4D97-AF65-F5344CB8AC3E}">
        <p14:creationId xmlns:p14="http://schemas.microsoft.com/office/powerpoint/2010/main" val="277424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5C8B8-77D8-4CA3-9191-4531A0ED68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Key Points for Schools</a:t>
            </a:r>
          </a:p>
        </p:txBody>
      </p:sp>
      <p:sp>
        <p:nvSpPr>
          <p:cNvPr id="3" name="Content Placeholder 2"/>
          <p:cNvSpPr>
            <a:spLocks noGrp="1"/>
          </p:cNvSpPr>
          <p:nvPr>
            <p:ph idx="1"/>
          </p:nvPr>
        </p:nvSpPr>
        <p:spPr>
          <a:xfrm>
            <a:off x="628650" y="2146901"/>
            <a:ext cx="7886700" cy="3821413"/>
          </a:xfrm>
        </p:spPr>
        <p:txBody>
          <a:bodyPr anchor="t">
            <a:normAutofit/>
          </a:bodyPr>
          <a:lstStyle/>
          <a:p>
            <a:pPr marL="0" indent="0">
              <a:buNone/>
            </a:pPr>
            <a:r>
              <a:rPr lang="en-US" sz="4300" dirty="0"/>
              <a:t>Pupils with better health and wellbeing are likely to achieve better academically</a:t>
            </a:r>
          </a:p>
          <a:p>
            <a:pPr marL="0" indent="0">
              <a:buNone/>
            </a:pPr>
            <a:endParaRPr lang="en-US" sz="3600" dirty="0"/>
          </a:p>
          <a:p>
            <a:pPr marL="0" indent="0" algn="r">
              <a:buNone/>
            </a:pPr>
            <a:r>
              <a:rPr lang="en-US" sz="1800" dirty="0"/>
              <a:t>The link between pupil health and wellbeing and attainment </a:t>
            </a:r>
          </a:p>
          <a:p>
            <a:pPr marL="0" indent="0" algn="r">
              <a:buNone/>
            </a:pPr>
            <a:r>
              <a:rPr lang="en-US" sz="1800" dirty="0"/>
              <a:t>A briefing for head teachers, governors and staff in education settings </a:t>
            </a:r>
          </a:p>
          <a:p>
            <a:pPr marL="0" indent="0" algn="r">
              <a:buNone/>
            </a:pPr>
            <a:r>
              <a:rPr lang="en-US" sz="1800" dirty="0"/>
              <a:t>Public Health England, 2014</a:t>
            </a:r>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6467" y="365126"/>
            <a:ext cx="2293208" cy="2293208"/>
          </a:xfrm>
          <a:prstGeom prst="rect">
            <a:avLst/>
          </a:prstGeom>
        </p:spPr>
      </p:pic>
    </p:spTree>
    <p:extLst>
      <p:ext uri="{BB962C8B-B14F-4D97-AF65-F5344CB8AC3E}">
        <p14:creationId xmlns:p14="http://schemas.microsoft.com/office/powerpoint/2010/main" val="10084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15C8B8-77D8-4CA3-9191-4531A0ED68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Key Points for Schools</a:t>
            </a:r>
          </a:p>
        </p:txBody>
      </p:sp>
      <p:sp>
        <p:nvSpPr>
          <p:cNvPr id="3" name="Content Placeholder 2"/>
          <p:cNvSpPr>
            <a:spLocks noGrp="1"/>
          </p:cNvSpPr>
          <p:nvPr>
            <p:ph idx="1"/>
          </p:nvPr>
        </p:nvSpPr>
        <p:spPr/>
        <p:txBody>
          <a:bodyPr anchor="t">
            <a:normAutofit fontScale="92500" lnSpcReduction="20000"/>
          </a:bodyPr>
          <a:lstStyle/>
          <a:p>
            <a:pPr marL="0" indent="0">
              <a:buNone/>
            </a:pPr>
            <a:endParaRPr lang="en-US" sz="3600" dirty="0"/>
          </a:p>
          <a:p>
            <a:pPr marL="0" indent="0">
              <a:buNone/>
            </a:pPr>
            <a:r>
              <a:rPr lang="en-US" sz="4400" dirty="0"/>
              <a:t>Effective social and emotional competencies are associated with greater health and wellbeing, and better achievement</a:t>
            </a:r>
          </a:p>
          <a:p>
            <a:pPr marL="0" indent="0">
              <a:buNone/>
            </a:pPr>
            <a:endParaRPr lang="en-US" sz="3600" dirty="0"/>
          </a:p>
          <a:p>
            <a:pPr marL="0" indent="0" algn="r">
              <a:buNone/>
            </a:pPr>
            <a:endParaRPr lang="en-US" sz="1800" dirty="0"/>
          </a:p>
          <a:p>
            <a:pPr marL="0" indent="0" algn="r">
              <a:buNone/>
            </a:pPr>
            <a:r>
              <a:rPr lang="en-US" sz="1800" dirty="0"/>
              <a:t>The link between pupil health and wellbeing and attainment </a:t>
            </a:r>
          </a:p>
          <a:p>
            <a:pPr marL="0" indent="0" algn="r">
              <a:buNone/>
            </a:pPr>
            <a:r>
              <a:rPr lang="en-US" sz="1800" dirty="0"/>
              <a:t>A briefing for head teachers, governors and staff in education settings </a:t>
            </a:r>
          </a:p>
          <a:p>
            <a:pPr marL="0" indent="0" algn="r">
              <a:buNone/>
            </a:pPr>
            <a:r>
              <a:rPr lang="en-US" sz="1800" dirty="0"/>
              <a:t>Public Health England, 2014</a:t>
            </a:r>
          </a:p>
          <a:p>
            <a:pPr marL="0" indent="0">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6467" y="365126"/>
            <a:ext cx="2293208" cy="2293208"/>
          </a:xfrm>
          <a:prstGeom prst="rect">
            <a:avLst/>
          </a:prstGeom>
        </p:spPr>
      </p:pic>
    </p:spTree>
    <p:extLst>
      <p:ext uri="{BB962C8B-B14F-4D97-AF65-F5344CB8AC3E}">
        <p14:creationId xmlns:p14="http://schemas.microsoft.com/office/powerpoint/2010/main" val="27300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C8B8-77D8-4CA3-9191-4531A0ED68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Key Points for Schools</a:t>
            </a:r>
          </a:p>
        </p:txBody>
      </p:sp>
      <p:sp>
        <p:nvSpPr>
          <p:cNvPr id="3" name="Content Placeholder 2"/>
          <p:cNvSpPr>
            <a:spLocks noGrp="1"/>
          </p:cNvSpPr>
          <p:nvPr>
            <p:ph idx="1"/>
          </p:nvPr>
        </p:nvSpPr>
        <p:spPr>
          <a:xfrm>
            <a:off x="628650" y="2506662"/>
            <a:ext cx="7886700" cy="3733500"/>
          </a:xfrm>
        </p:spPr>
        <p:txBody>
          <a:bodyPr anchor="t">
            <a:normAutofit fontScale="92500"/>
          </a:bodyPr>
          <a:lstStyle/>
          <a:p>
            <a:pPr marL="0" indent="0">
              <a:buNone/>
            </a:pPr>
            <a:r>
              <a:rPr lang="en-US" sz="4400" dirty="0"/>
              <a:t>The culture, ethos and environment of a school influences the health and wellbeing of pupils and their readiness to learn</a:t>
            </a:r>
          </a:p>
          <a:p>
            <a:pPr marL="0" indent="0" algn="r">
              <a:buNone/>
            </a:pPr>
            <a:r>
              <a:rPr lang="en-US" sz="1800" dirty="0"/>
              <a:t>The link between pupil health and wellbeing and attainment </a:t>
            </a:r>
          </a:p>
          <a:p>
            <a:pPr marL="0" indent="0" algn="r">
              <a:buNone/>
            </a:pPr>
            <a:r>
              <a:rPr lang="en-US" sz="1800" dirty="0"/>
              <a:t>A briefing for head teachers, governors and staff in education settings </a:t>
            </a:r>
          </a:p>
          <a:p>
            <a:pPr marL="0" indent="0" algn="r">
              <a:buNone/>
            </a:pPr>
            <a:r>
              <a:rPr lang="en-US" sz="1800" dirty="0"/>
              <a:t>Public Health England, 2014</a:t>
            </a:r>
          </a:p>
          <a:p>
            <a:pPr marL="0" indent="0">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6467" y="365126"/>
            <a:ext cx="2293208" cy="2293208"/>
          </a:xfrm>
          <a:prstGeom prst="rect">
            <a:avLst/>
          </a:prstGeom>
        </p:spPr>
      </p:pic>
    </p:spTree>
    <p:extLst>
      <p:ext uri="{BB962C8B-B14F-4D97-AF65-F5344CB8AC3E}">
        <p14:creationId xmlns:p14="http://schemas.microsoft.com/office/powerpoint/2010/main" val="130799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5C8B8-77D8-4CA3-9191-4531A0ED68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Key Points for Schools</a:t>
            </a:r>
          </a:p>
        </p:txBody>
      </p:sp>
      <p:sp>
        <p:nvSpPr>
          <p:cNvPr id="3" name="Content Placeholder 2"/>
          <p:cNvSpPr>
            <a:spLocks noGrp="1"/>
          </p:cNvSpPr>
          <p:nvPr>
            <p:ph idx="1"/>
          </p:nvPr>
        </p:nvSpPr>
        <p:spPr>
          <a:xfrm>
            <a:off x="628650" y="2134544"/>
            <a:ext cx="7886700" cy="4351338"/>
          </a:xfrm>
        </p:spPr>
        <p:txBody>
          <a:bodyPr anchor="t">
            <a:normAutofit/>
          </a:bodyPr>
          <a:lstStyle/>
          <a:p>
            <a:pPr marL="0" indent="0">
              <a:buNone/>
            </a:pPr>
            <a:r>
              <a:rPr lang="en-US" sz="4400" dirty="0"/>
              <a:t>A positive association exists between academic attainment and physical activity levels of pupils</a:t>
            </a:r>
            <a:endParaRPr lang="en-US" sz="1800" dirty="0"/>
          </a:p>
          <a:p>
            <a:pPr marL="0" indent="0" algn="r">
              <a:buNone/>
            </a:pPr>
            <a:r>
              <a:rPr lang="en-US" sz="1800" dirty="0"/>
              <a:t>The link between pupil health and wellbeing and attainment </a:t>
            </a:r>
          </a:p>
          <a:p>
            <a:pPr marL="0" indent="0" algn="r">
              <a:buNone/>
            </a:pPr>
            <a:r>
              <a:rPr lang="en-US" sz="1800" dirty="0"/>
              <a:t>A briefing for head teachers, governors and staff in education settings </a:t>
            </a:r>
          </a:p>
          <a:p>
            <a:pPr marL="0" indent="0" algn="r">
              <a:buNone/>
            </a:pPr>
            <a:r>
              <a:rPr lang="en-US" sz="1800" dirty="0"/>
              <a:t>Public Health England, 2014</a:t>
            </a:r>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6467" y="365126"/>
            <a:ext cx="2293208" cy="2293208"/>
          </a:xfrm>
          <a:prstGeom prst="rect">
            <a:avLst/>
          </a:prstGeom>
        </p:spPr>
      </p:pic>
    </p:spTree>
    <p:extLst>
      <p:ext uri="{BB962C8B-B14F-4D97-AF65-F5344CB8AC3E}">
        <p14:creationId xmlns:p14="http://schemas.microsoft.com/office/powerpoint/2010/main" val="18730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C8B8-77D8-4CA3-9191-4531A0ED6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79" y="0"/>
            <a:ext cx="4088343" cy="5558971"/>
          </a:xfrm>
          <a:prstGeom prst="rect">
            <a:avLst/>
          </a:prstGeom>
        </p:spPr>
      </p:pic>
      <p:pic>
        <p:nvPicPr>
          <p:cNvPr id="8" name="Picture 7">
            <a:hlinkClick r:id="rId6"/>
          </p:cNvPr>
          <p:cNvPicPr>
            <a:picLocks noChangeAspect="1"/>
          </p:cNvPicPr>
          <p:nvPr/>
        </p:nvPicPr>
        <p:blipFill rotWithShape="1">
          <a:blip r:embed="rId7"/>
          <a:srcRect b="25056"/>
          <a:stretch/>
        </p:blipFill>
        <p:spPr>
          <a:xfrm>
            <a:off x="4659086" y="0"/>
            <a:ext cx="4484914" cy="5597611"/>
          </a:xfrm>
          <a:prstGeom prst="rect">
            <a:avLst/>
          </a:prstGeom>
        </p:spPr>
      </p:pic>
      <p:sp>
        <p:nvSpPr>
          <p:cNvPr id="2" name="Rectangle 1">
            <a:extLst>
              <a:ext uri="{FF2B5EF4-FFF2-40B4-BE49-F238E27FC236}">
                <a16:creationId xmlns:a16="http://schemas.microsoft.com/office/drawing/2014/main" id="{33198C2A-D8EE-49C1-804A-21B96744B7F5}"/>
              </a:ext>
            </a:extLst>
          </p:cNvPr>
          <p:cNvSpPr/>
          <p:nvPr/>
        </p:nvSpPr>
        <p:spPr>
          <a:xfrm>
            <a:off x="355600" y="5804394"/>
            <a:ext cx="3955143" cy="523220"/>
          </a:xfrm>
          <a:prstGeom prst="rect">
            <a:avLst/>
          </a:prstGeom>
        </p:spPr>
        <p:txBody>
          <a:bodyPr wrap="square">
            <a:spAutoFit/>
          </a:bodyPr>
          <a:lstStyle/>
          <a:p>
            <a:r>
              <a:rPr lang="en-GB" sz="1400" dirty="0">
                <a:hlinkClick r:id="rId8"/>
              </a:rPr>
              <a:t>www.gov.uk/government/publications/what-works-in-schools-to-increase-physical-activity-briefing</a:t>
            </a:r>
            <a:r>
              <a:rPr lang="en-GB" sz="1400" dirty="0"/>
              <a:t>  </a:t>
            </a:r>
          </a:p>
        </p:txBody>
      </p:sp>
      <p:sp>
        <p:nvSpPr>
          <p:cNvPr id="3" name="Rectangle 2">
            <a:extLst>
              <a:ext uri="{FF2B5EF4-FFF2-40B4-BE49-F238E27FC236}">
                <a16:creationId xmlns:a16="http://schemas.microsoft.com/office/drawing/2014/main" id="{9FFC0E09-9522-4CED-9240-4562BC3166F6}"/>
              </a:ext>
            </a:extLst>
          </p:cNvPr>
          <p:cNvSpPr/>
          <p:nvPr/>
        </p:nvSpPr>
        <p:spPr>
          <a:xfrm>
            <a:off x="7242627" y="5847936"/>
            <a:ext cx="1683657" cy="814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B362B8D-C70A-4937-A825-0A79867F0B15}"/>
              </a:ext>
            </a:extLst>
          </p:cNvPr>
          <p:cNvSpPr/>
          <p:nvPr/>
        </p:nvSpPr>
        <p:spPr>
          <a:xfrm>
            <a:off x="4659086" y="5800592"/>
            <a:ext cx="3955143" cy="307777"/>
          </a:xfrm>
          <a:prstGeom prst="rect">
            <a:avLst/>
          </a:prstGeom>
        </p:spPr>
        <p:txBody>
          <a:bodyPr wrap="square">
            <a:spAutoFit/>
          </a:bodyPr>
          <a:lstStyle/>
          <a:p>
            <a:r>
              <a:rPr lang="en-GB" sz="1400" dirty="0">
                <a:hlinkClick r:id="rId9"/>
              </a:rPr>
              <a:t>www.designedtomove.org</a:t>
            </a:r>
            <a:r>
              <a:rPr lang="en-GB" sz="1400" dirty="0"/>
              <a:t> </a:t>
            </a:r>
          </a:p>
        </p:txBody>
      </p:sp>
    </p:spTree>
    <p:extLst>
      <p:ext uri="{BB962C8B-B14F-4D97-AF65-F5344CB8AC3E}">
        <p14:creationId xmlns:p14="http://schemas.microsoft.com/office/powerpoint/2010/main" val="299683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5C8B8-77D8-4CA3-9191-4531A0ED6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9144000" cy="6858000"/>
          </a:xfrm>
          <a:prstGeom prst="rect">
            <a:avLst/>
          </a:prstGeom>
        </p:spPr>
      </p:pic>
      <p:sp>
        <p:nvSpPr>
          <p:cNvPr id="2" name="Title 1"/>
          <p:cNvSpPr>
            <a:spLocks noGrp="1"/>
          </p:cNvSpPr>
          <p:nvPr>
            <p:ph type="title"/>
          </p:nvPr>
        </p:nvSpPr>
        <p:spPr>
          <a:xfrm>
            <a:off x="628650" y="342900"/>
            <a:ext cx="7886700" cy="1126671"/>
          </a:xfrm>
        </p:spPr>
        <p:txBody>
          <a:bodyPr anchor="t">
            <a:normAutofit fontScale="90000"/>
          </a:bodyPr>
          <a:lstStyle/>
          <a:p>
            <a:r>
              <a:rPr lang="en-GB" sz="4000" dirty="0">
                <a:solidFill>
                  <a:srgbClr val="00B0F0"/>
                </a:solidFill>
                <a:latin typeface="Arial" charset="0"/>
                <a:ea typeface="Arial" charset="0"/>
                <a:cs typeface="Arial" charset="0"/>
              </a:rPr>
              <a:t>Module Three: Building a more active school</a:t>
            </a:r>
          </a:p>
        </p:txBody>
      </p:sp>
      <p:pic>
        <p:nvPicPr>
          <p:cNvPr id="7" name="Content Placeholder 6">
            <a:extLst>
              <a:ext uri="{FF2B5EF4-FFF2-40B4-BE49-F238E27FC236}">
                <a16:creationId xmlns:a16="http://schemas.microsoft.com/office/drawing/2014/main" id="{C78252CB-9AE9-4F13-A73E-03BED9B57650}"/>
              </a:ext>
            </a:extLst>
          </p:cNvPr>
          <p:cNvPicPr>
            <a:picLocks noGrp="1" noChangeAspect="1"/>
          </p:cNvPicPr>
          <p:nvPr>
            <p:ph idx="1"/>
          </p:nvPr>
        </p:nvPicPr>
        <p:blipFill rotWithShape="1">
          <a:blip r:embed="rId4"/>
          <a:srcRect l="7644" t="9162" r="8765" b="6601"/>
          <a:stretch/>
        </p:blipFill>
        <p:spPr bwMode="auto">
          <a:xfrm>
            <a:off x="628650" y="1344380"/>
            <a:ext cx="7886700" cy="4468370"/>
          </a:xfrm>
          <a:prstGeom prst="rect">
            <a:avLst/>
          </a:prstGeom>
          <a:ln>
            <a:noFill/>
          </a:ln>
          <a:extLst>
            <a:ext uri="{53640926-AAD7-44D8-BBD7-CCE9431645EC}">
              <a14:shadowObscured xmlns:a14="http://schemas.microsoft.com/office/drawing/2010/main"/>
            </a:ext>
          </a:extLst>
        </p:spPr>
      </p:pic>
      <p:sp>
        <p:nvSpPr>
          <p:cNvPr id="5" name="TextBox 1">
            <a:extLst>
              <a:ext uri="{FF2B5EF4-FFF2-40B4-BE49-F238E27FC236}">
                <a16:creationId xmlns:a16="http://schemas.microsoft.com/office/drawing/2014/main" id="{02790FC4-A582-493A-BADC-9CFAE9228DAC}"/>
              </a:ext>
            </a:extLst>
          </p:cNvPr>
          <p:cNvSpPr txBox="1">
            <a:spLocks noChangeArrowheads="1"/>
          </p:cNvSpPr>
          <p:nvPr/>
        </p:nvSpPr>
        <p:spPr bwMode="auto">
          <a:xfrm>
            <a:off x="730251" y="5954749"/>
            <a:ext cx="67155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dirty="0">
                <a:solidFill>
                  <a:srgbClr val="009EE3"/>
                </a:solidFill>
                <a:ea typeface="Arial" charset="0"/>
                <a:cs typeface="Arial" charset="0"/>
              </a:rPr>
              <a:t>www.activeschoolplanner.org</a:t>
            </a:r>
          </a:p>
        </p:txBody>
      </p:sp>
    </p:spTree>
    <p:extLst>
      <p:ext uri="{BB962C8B-B14F-4D97-AF65-F5344CB8AC3E}">
        <p14:creationId xmlns:p14="http://schemas.microsoft.com/office/powerpoint/2010/main" val="261522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660110"/>
          </a:xfrm>
        </p:spPr>
        <p:txBody>
          <a:bodyPr>
            <a:normAutofit fontScale="90000"/>
          </a:bodyPr>
          <a:lstStyle/>
          <a:p>
            <a:r>
              <a:rPr lang="en-GB" dirty="0">
                <a:solidFill>
                  <a:srgbClr val="00B0F0"/>
                </a:solidFill>
                <a:latin typeface="Arial" charset="0"/>
                <a:ea typeface="Arial" charset="0"/>
                <a:cs typeface="Arial" charset="0"/>
              </a:rPr>
              <a:t>The Challenge</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94481" y="1253331"/>
            <a:ext cx="6155037" cy="4351338"/>
          </a:xfrm>
        </p:spPr>
      </p:pic>
      <p:sp>
        <p:nvSpPr>
          <p:cNvPr id="6" name="Content Placeholder 2">
            <a:extLst>
              <a:ext uri="{FF2B5EF4-FFF2-40B4-BE49-F238E27FC236}">
                <a16:creationId xmlns:a16="http://schemas.microsoft.com/office/drawing/2014/main" id="{155CE038-BC2E-435C-A4DF-B4A01FABA241}"/>
              </a:ext>
            </a:extLst>
          </p:cNvPr>
          <p:cNvSpPr txBox="1">
            <a:spLocks/>
          </p:cNvSpPr>
          <p:nvPr/>
        </p:nvSpPr>
        <p:spPr>
          <a:xfrm>
            <a:off x="628649" y="6017639"/>
            <a:ext cx="6276975" cy="41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Available at </a:t>
            </a:r>
            <a:r>
              <a:rPr lang="en-GB" sz="2000" dirty="0">
                <a:hlinkClick r:id="rId5"/>
              </a:rPr>
              <a:t>www.activeschoolplanner.org</a:t>
            </a:r>
            <a:r>
              <a:rPr lang="en-GB" sz="2000" dirty="0"/>
              <a:t> </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375024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a:extLst>
              <a:ext uri="{FF2B5EF4-FFF2-40B4-BE49-F238E27FC236}">
                <a16:creationId xmlns:a16="http://schemas.microsoft.com/office/drawing/2014/main" id="{50C8A82C-DE91-4C61-B64F-5090FC61461B}"/>
              </a:ext>
            </a:extLst>
          </p:cNvPr>
          <p:cNvSpPr txBox="1">
            <a:spLocks noChangeArrowheads="1"/>
          </p:cNvSpPr>
          <p:nvPr/>
        </p:nvSpPr>
        <p:spPr bwMode="auto">
          <a:xfrm>
            <a:off x="316229" y="237292"/>
            <a:ext cx="85607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000" dirty="0">
                <a:solidFill>
                  <a:srgbClr val="009EE3"/>
                </a:solidFill>
                <a:ea typeface="Arial" charset="0"/>
                <a:cs typeface="Arial" charset="0"/>
              </a:rPr>
              <a:t>www.activeschoolplanner.org</a:t>
            </a:r>
          </a:p>
        </p:txBody>
      </p:sp>
      <p:sp>
        <p:nvSpPr>
          <p:cNvPr id="7" name="Rectangle 6">
            <a:extLst>
              <a:ext uri="{FF2B5EF4-FFF2-40B4-BE49-F238E27FC236}">
                <a16:creationId xmlns:a16="http://schemas.microsoft.com/office/drawing/2014/main" id="{DACE19D3-3A4F-4A82-A494-6D230FC00E98}"/>
              </a:ext>
            </a:extLst>
          </p:cNvPr>
          <p:cNvSpPr/>
          <p:nvPr/>
        </p:nvSpPr>
        <p:spPr>
          <a:xfrm>
            <a:off x="7269484" y="5922499"/>
            <a:ext cx="1776046"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2FBE178D-8CCD-46AC-B414-EDB7C6A8AD18}"/>
              </a:ext>
            </a:extLst>
          </p:cNvPr>
          <p:cNvPicPr>
            <a:picLocks noChangeAspect="1"/>
          </p:cNvPicPr>
          <p:nvPr/>
        </p:nvPicPr>
        <p:blipFill rotWithShape="1">
          <a:blip r:embed="rId3"/>
          <a:srcRect/>
          <a:stretch/>
        </p:blipFill>
        <p:spPr>
          <a:xfrm>
            <a:off x="1155380" y="945178"/>
            <a:ext cx="6833239" cy="4832664"/>
          </a:xfrm>
          <a:prstGeom prst="rect">
            <a:avLst/>
          </a:prstGeom>
        </p:spPr>
      </p:pic>
      <p:pic>
        <p:nvPicPr>
          <p:cNvPr id="6" name="Picture 5">
            <a:extLst>
              <a:ext uri="{FF2B5EF4-FFF2-40B4-BE49-F238E27FC236}">
                <a16:creationId xmlns:a16="http://schemas.microsoft.com/office/drawing/2014/main" id="{8C15C8B8-77D8-4CA3-9191-4531A0ED6878}"/>
              </a:ext>
            </a:extLst>
          </p:cNvPr>
          <p:cNvPicPr>
            <a:picLocks noChangeAspect="1"/>
          </p:cNvPicPr>
          <p:nvPr/>
        </p:nvPicPr>
        <p:blipFill rotWithShape="1">
          <a:blip r:embed="rId4">
            <a:extLst>
              <a:ext uri="{28A0092B-C50C-407E-A947-70E740481C1C}">
                <a14:useLocalDpi xmlns:a14="http://schemas.microsoft.com/office/drawing/2010/main"/>
              </a:ext>
            </a:extLst>
          </a:blip>
          <a:srcRect t="83704"/>
          <a:stretch/>
        </p:blipFill>
        <p:spPr>
          <a:xfrm>
            <a:off x="0" y="5740400"/>
            <a:ext cx="9144000" cy="1117600"/>
          </a:xfrm>
          <a:prstGeom prst="rect">
            <a:avLst/>
          </a:prstGeom>
        </p:spPr>
      </p:pic>
      <p:sp>
        <p:nvSpPr>
          <p:cNvPr id="8" name="TextBox 1">
            <a:extLst>
              <a:ext uri="{FF2B5EF4-FFF2-40B4-BE49-F238E27FC236}">
                <a16:creationId xmlns:a16="http://schemas.microsoft.com/office/drawing/2014/main" id="{5E970C8E-8B85-4A6C-8A0D-A75B541EF1CE}"/>
              </a:ext>
            </a:extLst>
          </p:cNvPr>
          <p:cNvSpPr txBox="1">
            <a:spLocks noChangeArrowheads="1"/>
          </p:cNvSpPr>
          <p:nvPr/>
        </p:nvSpPr>
        <p:spPr bwMode="auto">
          <a:xfrm>
            <a:off x="411479" y="5854617"/>
            <a:ext cx="673667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200" dirty="0">
                <a:solidFill>
                  <a:srgbClr val="009EE3"/>
                </a:solidFill>
                <a:ea typeface="Arial" charset="0"/>
                <a:cs typeface="Arial" charset="0"/>
              </a:rPr>
              <a:t>#YSTActiveSchool</a:t>
            </a:r>
          </a:p>
        </p:txBody>
      </p:sp>
    </p:spTree>
    <p:extLst>
      <p:ext uri="{BB962C8B-B14F-4D97-AF65-F5344CB8AC3E}">
        <p14:creationId xmlns:p14="http://schemas.microsoft.com/office/powerpoint/2010/main" val="84599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BA13F-3117-45B6-A0A9-AF2CAD1DBB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265"/>
            <a:ext cx="9144000" cy="6858000"/>
          </a:xfrm>
          <a:prstGeom prst="rect">
            <a:avLst/>
          </a:prstGeom>
        </p:spPr>
      </p:pic>
      <p:sp>
        <p:nvSpPr>
          <p:cNvPr id="18" name="TextBox 1">
            <a:extLst>
              <a:ext uri="{FF2B5EF4-FFF2-40B4-BE49-F238E27FC236}">
                <a16:creationId xmlns:a16="http://schemas.microsoft.com/office/drawing/2014/main" id="{50C8A82C-DE91-4C61-B64F-5090FC61461B}"/>
              </a:ext>
            </a:extLst>
          </p:cNvPr>
          <p:cNvSpPr txBox="1">
            <a:spLocks noChangeArrowheads="1"/>
          </p:cNvSpPr>
          <p:nvPr/>
        </p:nvSpPr>
        <p:spPr bwMode="auto">
          <a:xfrm>
            <a:off x="335643" y="5964504"/>
            <a:ext cx="678905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000" dirty="0">
                <a:solidFill>
                  <a:srgbClr val="00B0F0"/>
                </a:solidFill>
                <a:ea typeface="Arial" charset="0"/>
                <a:cs typeface="Arial" charset="0"/>
              </a:rPr>
              <a:t>www.activeschoolplanner.org</a:t>
            </a:r>
          </a:p>
        </p:txBody>
      </p:sp>
      <p:pic>
        <p:nvPicPr>
          <p:cNvPr id="3" name="Picture 2">
            <a:extLst>
              <a:ext uri="{FF2B5EF4-FFF2-40B4-BE49-F238E27FC236}">
                <a16:creationId xmlns:a16="http://schemas.microsoft.com/office/drawing/2014/main" id="{EB97B7CB-7A83-4EC5-8411-A4957D963ACE}"/>
              </a:ext>
            </a:extLst>
          </p:cNvPr>
          <p:cNvPicPr>
            <a:picLocks noChangeAspect="1"/>
          </p:cNvPicPr>
          <p:nvPr/>
        </p:nvPicPr>
        <p:blipFill>
          <a:blip r:embed="rId4"/>
          <a:stretch>
            <a:fillRect/>
          </a:stretch>
        </p:blipFill>
        <p:spPr>
          <a:xfrm>
            <a:off x="1351006" y="1179805"/>
            <a:ext cx="6441989" cy="4577824"/>
          </a:xfrm>
          <a:prstGeom prst="rect">
            <a:avLst/>
          </a:prstGeom>
        </p:spPr>
      </p:pic>
      <p:sp>
        <p:nvSpPr>
          <p:cNvPr id="9" name="TextBox 1">
            <a:extLst>
              <a:ext uri="{FF2B5EF4-FFF2-40B4-BE49-F238E27FC236}">
                <a16:creationId xmlns:a16="http://schemas.microsoft.com/office/drawing/2014/main" id="{35A334B1-96E3-45AE-B50D-561E5AB80AF3}"/>
              </a:ext>
            </a:extLst>
          </p:cNvPr>
          <p:cNvSpPr txBox="1">
            <a:spLocks noChangeArrowheads="1"/>
          </p:cNvSpPr>
          <p:nvPr/>
        </p:nvSpPr>
        <p:spPr bwMode="auto">
          <a:xfrm>
            <a:off x="234950" y="338668"/>
            <a:ext cx="68516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000" dirty="0">
                <a:solidFill>
                  <a:srgbClr val="00B0F0"/>
                </a:solidFill>
                <a:cs typeface="Arial" charset="0"/>
              </a:rPr>
              <a:t>Action Planning</a:t>
            </a:r>
            <a:endParaRPr lang="en-GB" sz="4000" dirty="0">
              <a:solidFill>
                <a:srgbClr val="00B0F0"/>
              </a:solidFill>
              <a:latin typeface="Calibri" charset="0"/>
              <a:cs typeface="Arial" charset="0"/>
            </a:endParaRPr>
          </a:p>
        </p:txBody>
      </p:sp>
    </p:spTree>
    <p:extLst>
      <p:ext uri="{BB962C8B-B14F-4D97-AF65-F5344CB8AC3E}">
        <p14:creationId xmlns:p14="http://schemas.microsoft.com/office/powerpoint/2010/main" val="4345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1"/>
          <p:cNvSpPr txBox="1">
            <a:spLocks noChangeArrowheads="1"/>
          </p:cNvSpPr>
          <p:nvPr/>
        </p:nvSpPr>
        <p:spPr bwMode="auto">
          <a:xfrm>
            <a:off x="234950" y="176440"/>
            <a:ext cx="68516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108CDC"/>
                </a:solidFill>
                <a:effectLst/>
                <a:uLnTx/>
                <a:uFillTx/>
                <a:latin typeface="Arial" charset="0"/>
                <a:ea typeface="ＭＳ Ｐゴシック" charset="0"/>
                <a:cs typeface="Arial" charset="0"/>
              </a:rPr>
              <a:t>The Active 30:30 rationale</a:t>
            </a:r>
            <a:endParaRPr kumimoji="0" lang="en-GB" sz="4000" b="1" i="0" u="none" strike="noStrike" kern="1200" cap="none" spc="0" normalizeH="0" baseline="0" noProof="0" dirty="0">
              <a:ln>
                <a:noFill/>
              </a:ln>
              <a:solidFill>
                <a:srgbClr val="108CDC"/>
              </a:solidFill>
              <a:effectLst/>
              <a:uLnTx/>
              <a:uFillTx/>
              <a:latin typeface="Calibri" charset="0"/>
              <a:ea typeface="ＭＳ Ｐゴシック" charset="0"/>
              <a:cs typeface="Arial" charset="0"/>
            </a:endParaRPr>
          </a:p>
        </p:txBody>
      </p:sp>
      <p:sp>
        <p:nvSpPr>
          <p:cNvPr id="10" name="Right Arrow 9">
            <a:extLst>
              <a:ext uri="{FF2B5EF4-FFF2-40B4-BE49-F238E27FC236}">
                <a16:creationId xmlns:a16="http://schemas.microsoft.com/office/drawing/2014/main" id="{40212D84-5F91-40E5-90D4-39BAAF9D1BDD}"/>
              </a:ext>
            </a:extLst>
          </p:cNvPr>
          <p:cNvSpPr/>
          <p:nvPr/>
        </p:nvSpPr>
        <p:spPr>
          <a:xfrm>
            <a:off x="280416" y="1124744"/>
            <a:ext cx="8583168" cy="3770376"/>
          </a:xfrm>
          <a:prstGeom prst="rightArrow">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B5B34DA-B295-46A2-9945-06B8A5482DEC}"/>
              </a:ext>
            </a:extLst>
          </p:cNvPr>
          <p:cNvSpPr txBox="1"/>
          <p:nvPr/>
        </p:nvSpPr>
        <p:spPr>
          <a:xfrm>
            <a:off x="-24384" y="2740937"/>
            <a:ext cx="1755648"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charset="0"/>
                <a:ea typeface="ＭＳ Ｐゴシック" charset="0"/>
              </a:rPr>
              <a:t>Sleep</a:t>
            </a:r>
          </a:p>
        </p:txBody>
      </p:sp>
      <p:sp>
        <p:nvSpPr>
          <p:cNvPr id="12" name="TextBox 11">
            <a:extLst>
              <a:ext uri="{FF2B5EF4-FFF2-40B4-BE49-F238E27FC236}">
                <a16:creationId xmlns:a16="http://schemas.microsoft.com/office/drawing/2014/main" id="{452C42B7-991E-4FBF-AE6B-41FC215CA0F3}"/>
              </a:ext>
            </a:extLst>
          </p:cNvPr>
          <p:cNvSpPr txBox="1"/>
          <p:nvPr/>
        </p:nvSpPr>
        <p:spPr>
          <a:xfrm>
            <a:off x="6790944" y="2556271"/>
            <a:ext cx="1755648"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charset="0"/>
                <a:ea typeface="ＭＳ Ｐゴシック" charset="0"/>
              </a:rPr>
              <a:t>Vigorous Activity</a:t>
            </a:r>
          </a:p>
        </p:txBody>
      </p:sp>
      <p:sp>
        <p:nvSpPr>
          <p:cNvPr id="13" name="Down Arrow 12">
            <a:extLst>
              <a:ext uri="{FF2B5EF4-FFF2-40B4-BE49-F238E27FC236}">
                <a16:creationId xmlns:a16="http://schemas.microsoft.com/office/drawing/2014/main" id="{9A283A5E-6BE8-4267-A15E-ED1F9593B2CA}"/>
              </a:ext>
            </a:extLst>
          </p:cNvPr>
          <p:cNvSpPr/>
          <p:nvPr/>
        </p:nvSpPr>
        <p:spPr>
          <a:xfrm>
            <a:off x="1146048" y="3974594"/>
            <a:ext cx="560832" cy="1475673"/>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Down Arrow 13">
            <a:extLst>
              <a:ext uri="{FF2B5EF4-FFF2-40B4-BE49-F238E27FC236}">
                <a16:creationId xmlns:a16="http://schemas.microsoft.com/office/drawing/2014/main" id="{E0EB1F4F-442A-4647-85C4-2C9F8B3CCEA6}"/>
              </a:ext>
            </a:extLst>
          </p:cNvPr>
          <p:cNvSpPr/>
          <p:nvPr/>
        </p:nvSpPr>
        <p:spPr>
          <a:xfrm>
            <a:off x="5584130" y="3962368"/>
            <a:ext cx="560832" cy="1475673"/>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AA9DC14F-5479-41A8-B168-94EF3DF7F614}"/>
              </a:ext>
            </a:extLst>
          </p:cNvPr>
          <p:cNvSpPr txBox="1"/>
          <p:nvPr/>
        </p:nvSpPr>
        <p:spPr>
          <a:xfrm>
            <a:off x="5010912" y="2556271"/>
            <a:ext cx="1755648"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charset="0"/>
                <a:ea typeface="ＭＳ Ｐゴシック" charset="0"/>
              </a:rPr>
              <a:t>Moderate Activity</a:t>
            </a:r>
          </a:p>
        </p:txBody>
      </p:sp>
      <p:sp>
        <p:nvSpPr>
          <p:cNvPr id="16" name="TextBox 15">
            <a:extLst>
              <a:ext uri="{FF2B5EF4-FFF2-40B4-BE49-F238E27FC236}">
                <a16:creationId xmlns:a16="http://schemas.microsoft.com/office/drawing/2014/main" id="{9D8AEB90-F537-40A4-A762-FBC5B5EAD2B1}"/>
              </a:ext>
            </a:extLst>
          </p:cNvPr>
          <p:cNvSpPr txBox="1"/>
          <p:nvPr/>
        </p:nvSpPr>
        <p:spPr>
          <a:xfrm>
            <a:off x="3304032" y="2556271"/>
            <a:ext cx="1755648" cy="83099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charset="0"/>
                <a:ea typeface="ＭＳ Ｐゴシック" charset="0"/>
              </a:rPr>
              <a:t>Light activity</a:t>
            </a:r>
          </a:p>
        </p:txBody>
      </p:sp>
      <p:sp>
        <p:nvSpPr>
          <p:cNvPr id="17" name="TextBox 16">
            <a:extLst>
              <a:ext uri="{FF2B5EF4-FFF2-40B4-BE49-F238E27FC236}">
                <a16:creationId xmlns:a16="http://schemas.microsoft.com/office/drawing/2014/main" id="{CE100233-00AC-4B52-B5EC-C3E09AAB7E18}"/>
              </a:ext>
            </a:extLst>
          </p:cNvPr>
          <p:cNvSpPr txBox="1"/>
          <p:nvPr/>
        </p:nvSpPr>
        <p:spPr>
          <a:xfrm>
            <a:off x="1548384" y="2556271"/>
            <a:ext cx="1767840"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charset="0"/>
                <a:ea typeface="ＭＳ Ｐゴシック" charset="0"/>
              </a:rPr>
              <a:t>Sedentary Behaviour</a:t>
            </a:r>
          </a:p>
        </p:txBody>
      </p:sp>
      <p:sp>
        <p:nvSpPr>
          <p:cNvPr id="18" name="Arrow: Right 17">
            <a:extLst>
              <a:ext uri="{FF2B5EF4-FFF2-40B4-BE49-F238E27FC236}">
                <a16:creationId xmlns:a16="http://schemas.microsoft.com/office/drawing/2014/main" id="{4BA6554F-697E-4C46-AD51-25C37BDF3B98}"/>
              </a:ext>
            </a:extLst>
          </p:cNvPr>
          <p:cNvSpPr/>
          <p:nvPr/>
        </p:nvSpPr>
        <p:spPr>
          <a:xfrm>
            <a:off x="3452527" y="840658"/>
            <a:ext cx="3314033" cy="1231687"/>
          </a:xfrm>
          <a:prstGeom prst="rightArrow">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Health &amp; cognitive benefits start to be realised</a:t>
            </a:r>
          </a:p>
        </p:txBody>
      </p:sp>
      <p:cxnSp>
        <p:nvCxnSpPr>
          <p:cNvPr id="19" name="Straight Connector 18">
            <a:extLst>
              <a:ext uri="{FF2B5EF4-FFF2-40B4-BE49-F238E27FC236}">
                <a16:creationId xmlns:a16="http://schemas.microsoft.com/office/drawing/2014/main" id="{56E81DE2-803D-4CA3-8890-DA0232F76DBF}"/>
              </a:ext>
            </a:extLst>
          </p:cNvPr>
          <p:cNvCxnSpPr/>
          <p:nvPr/>
        </p:nvCxnSpPr>
        <p:spPr>
          <a:xfrm>
            <a:off x="3452527" y="2072345"/>
            <a:ext cx="0" cy="1872000"/>
          </a:xfrm>
          <a:prstGeom prst="line">
            <a:avLst/>
          </a:prstGeom>
          <a:ln w="57150">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20" name="Flowchart: Alternate Process 19">
            <a:extLst>
              <a:ext uri="{FF2B5EF4-FFF2-40B4-BE49-F238E27FC236}">
                <a16:creationId xmlns:a16="http://schemas.microsoft.com/office/drawing/2014/main" id="{89C00B46-ACC7-475D-8482-FB9F6528C8A9}"/>
              </a:ext>
            </a:extLst>
          </p:cNvPr>
          <p:cNvSpPr/>
          <p:nvPr/>
        </p:nvSpPr>
        <p:spPr>
          <a:xfrm>
            <a:off x="231321" y="5502315"/>
            <a:ext cx="2377768" cy="520502"/>
          </a:xfrm>
          <a:prstGeom prst="flowChartAlternateProcess">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Sedentary physiology</a:t>
            </a:r>
          </a:p>
        </p:txBody>
      </p:sp>
      <p:sp>
        <p:nvSpPr>
          <p:cNvPr id="21" name="Flowchart: Alternate Process 20">
            <a:extLst>
              <a:ext uri="{FF2B5EF4-FFF2-40B4-BE49-F238E27FC236}">
                <a16:creationId xmlns:a16="http://schemas.microsoft.com/office/drawing/2014/main" id="{610917C8-0E83-499F-89E4-9ECD77B2270B}"/>
              </a:ext>
            </a:extLst>
          </p:cNvPr>
          <p:cNvSpPr/>
          <p:nvPr/>
        </p:nvSpPr>
        <p:spPr>
          <a:xfrm>
            <a:off x="4681923" y="5490123"/>
            <a:ext cx="2377768" cy="520502"/>
          </a:xfrm>
          <a:prstGeom prst="flowChartAlternateProcess">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Exercise physiology</a:t>
            </a:r>
          </a:p>
        </p:txBody>
      </p:sp>
      <p:sp>
        <p:nvSpPr>
          <p:cNvPr id="22" name="AutoShape 11"/>
          <p:cNvSpPr>
            <a:spLocks noChangeArrowheads="1"/>
          </p:cNvSpPr>
          <p:nvPr/>
        </p:nvSpPr>
        <p:spPr bwMode="auto">
          <a:xfrm>
            <a:off x="2351313" y="1336574"/>
            <a:ext cx="1954306" cy="916739"/>
          </a:xfrm>
          <a:prstGeom prst="curvedDownArrow">
            <a:avLst>
              <a:gd name="adj1" fmla="val 33117"/>
              <a:gd name="adj2" fmla="val 66234"/>
              <a:gd name="adj3" fmla="val 33333"/>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23" name="AutoShape 13"/>
          <p:cNvSpPr>
            <a:spLocks noChangeArrowheads="1"/>
          </p:cNvSpPr>
          <p:nvPr/>
        </p:nvSpPr>
        <p:spPr bwMode="auto">
          <a:xfrm>
            <a:off x="4174993" y="1336574"/>
            <a:ext cx="2591567" cy="916739"/>
          </a:xfrm>
          <a:prstGeom prst="curvedDownArrow">
            <a:avLst>
              <a:gd name="adj1" fmla="val 84416"/>
              <a:gd name="adj2" fmla="val 168831"/>
              <a:gd name="adj3" fmla="val 33333"/>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pic>
        <p:nvPicPr>
          <p:cNvPr id="2" name="Picture 1">
            <a:extLst>
              <a:ext uri="{FF2B5EF4-FFF2-40B4-BE49-F238E27FC236}">
                <a16:creationId xmlns:a16="http://schemas.microsoft.com/office/drawing/2014/main" id="{91C2C164-6FE0-481F-BC7F-A241A64F2722}"/>
              </a:ext>
            </a:extLst>
          </p:cNvPr>
          <p:cNvPicPr>
            <a:picLocks noChangeAspect="1"/>
          </p:cNvPicPr>
          <p:nvPr/>
        </p:nvPicPr>
        <p:blipFill>
          <a:blip r:embed="rId4"/>
          <a:stretch>
            <a:fillRect/>
          </a:stretch>
        </p:blipFill>
        <p:spPr>
          <a:xfrm>
            <a:off x="24810" y="-17720"/>
            <a:ext cx="9144000" cy="6857999"/>
          </a:xfrm>
          <a:prstGeom prst="rect">
            <a:avLst/>
          </a:prstGeom>
        </p:spPr>
      </p:pic>
      <p:graphicFrame>
        <p:nvGraphicFramePr>
          <p:cNvPr id="3" name="Diagram 2">
            <a:extLst>
              <a:ext uri="{FF2B5EF4-FFF2-40B4-BE49-F238E27FC236}">
                <a16:creationId xmlns:a16="http://schemas.microsoft.com/office/drawing/2014/main" id="{DB46CEC0-153C-4A3E-9FE9-CDC061A7C9B3}"/>
              </a:ext>
            </a:extLst>
          </p:cNvPr>
          <p:cNvGraphicFramePr/>
          <p:nvPr>
            <p:extLst>
              <p:ext uri="{D42A27DB-BD31-4B8C-83A1-F6EECF244321}">
                <p14:modId xmlns:p14="http://schemas.microsoft.com/office/powerpoint/2010/main" val="3964618211"/>
              </p:ext>
            </p:extLst>
          </p:nvPr>
        </p:nvGraphicFramePr>
        <p:xfrm>
          <a:off x="446567" y="1029735"/>
          <a:ext cx="8417017" cy="53162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84BAC2A7-0CF0-47F4-9E9C-BE4AE11F77C4}"/>
              </a:ext>
            </a:extLst>
          </p:cNvPr>
          <p:cNvPicPr>
            <a:picLocks noChangeAspect="1"/>
          </p:cNvPicPr>
          <p:nvPr/>
        </p:nvPicPr>
        <p:blipFill>
          <a:blip r:embed="rId10"/>
          <a:stretch>
            <a:fillRect/>
          </a:stretch>
        </p:blipFill>
        <p:spPr>
          <a:xfrm>
            <a:off x="463142" y="4162825"/>
            <a:ext cx="1549431" cy="1547575"/>
          </a:xfrm>
          <a:prstGeom prst="rect">
            <a:avLst/>
          </a:prstGeom>
        </p:spPr>
      </p:pic>
      <p:pic>
        <p:nvPicPr>
          <p:cNvPr id="9" name="Picture 8">
            <a:extLst>
              <a:ext uri="{FF2B5EF4-FFF2-40B4-BE49-F238E27FC236}">
                <a16:creationId xmlns:a16="http://schemas.microsoft.com/office/drawing/2014/main" id="{A7D88E99-DBDF-4BB4-8802-EAE4465B140D}"/>
              </a:ext>
            </a:extLst>
          </p:cNvPr>
          <p:cNvPicPr>
            <a:picLocks noChangeAspect="1"/>
          </p:cNvPicPr>
          <p:nvPr/>
        </p:nvPicPr>
        <p:blipFill>
          <a:blip r:embed="rId11"/>
          <a:stretch>
            <a:fillRect/>
          </a:stretch>
        </p:blipFill>
        <p:spPr>
          <a:xfrm>
            <a:off x="1110672" y="2124450"/>
            <a:ext cx="1580514" cy="1580514"/>
          </a:xfrm>
          <a:prstGeom prst="rect">
            <a:avLst/>
          </a:prstGeom>
        </p:spPr>
      </p:pic>
      <p:pic>
        <p:nvPicPr>
          <p:cNvPr id="27" name="Picture 26">
            <a:extLst>
              <a:ext uri="{FF2B5EF4-FFF2-40B4-BE49-F238E27FC236}">
                <a16:creationId xmlns:a16="http://schemas.microsoft.com/office/drawing/2014/main" id="{70B664C9-E012-463F-9B1F-B6E4045C5728}"/>
              </a:ext>
            </a:extLst>
          </p:cNvPr>
          <p:cNvPicPr>
            <a:picLocks noChangeAspect="1"/>
          </p:cNvPicPr>
          <p:nvPr/>
        </p:nvPicPr>
        <p:blipFill>
          <a:blip r:embed="rId12"/>
          <a:stretch>
            <a:fillRect/>
          </a:stretch>
        </p:blipFill>
        <p:spPr>
          <a:xfrm>
            <a:off x="5299448" y="1147020"/>
            <a:ext cx="978770" cy="978770"/>
          </a:xfrm>
          <a:prstGeom prst="rect">
            <a:avLst/>
          </a:prstGeom>
        </p:spPr>
      </p:pic>
      <p:pic>
        <p:nvPicPr>
          <p:cNvPr id="29" name="Picture 28">
            <a:extLst>
              <a:ext uri="{FF2B5EF4-FFF2-40B4-BE49-F238E27FC236}">
                <a16:creationId xmlns:a16="http://schemas.microsoft.com/office/drawing/2014/main" id="{243A6706-8C33-4825-9073-C81DA6624046}"/>
              </a:ext>
            </a:extLst>
          </p:cNvPr>
          <p:cNvPicPr>
            <a:picLocks noChangeAspect="1"/>
          </p:cNvPicPr>
          <p:nvPr/>
        </p:nvPicPr>
        <p:blipFill>
          <a:blip r:embed="rId13"/>
          <a:stretch>
            <a:fillRect/>
          </a:stretch>
        </p:blipFill>
        <p:spPr>
          <a:xfrm>
            <a:off x="6766560" y="2228359"/>
            <a:ext cx="1307554" cy="1307554"/>
          </a:xfrm>
          <a:prstGeom prst="rect">
            <a:avLst/>
          </a:prstGeom>
        </p:spPr>
      </p:pic>
      <p:pic>
        <p:nvPicPr>
          <p:cNvPr id="31" name="Picture 30">
            <a:extLst>
              <a:ext uri="{FF2B5EF4-FFF2-40B4-BE49-F238E27FC236}">
                <a16:creationId xmlns:a16="http://schemas.microsoft.com/office/drawing/2014/main" id="{8BA584ED-4EF4-490B-A606-323694C09AB2}"/>
              </a:ext>
            </a:extLst>
          </p:cNvPr>
          <p:cNvPicPr>
            <a:picLocks noChangeAspect="1"/>
          </p:cNvPicPr>
          <p:nvPr/>
        </p:nvPicPr>
        <p:blipFill>
          <a:blip r:embed="rId14"/>
          <a:stretch>
            <a:fillRect/>
          </a:stretch>
        </p:blipFill>
        <p:spPr>
          <a:xfrm>
            <a:off x="3021133" y="1083520"/>
            <a:ext cx="1170789" cy="1170789"/>
          </a:xfrm>
          <a:prstGeom prst="rect">
            <a:avLst/>
          </a:prstGeom>
        </p:spPr>
      </p:pic>
      <p:pic>
        <p:nvPicPr>
          <p:cNvPr id="33" name="Picture 32">
            <a:extLst>
              <a:ext uri="{FF2B5EF4-FFF2-40B4-BE49-F238E27FC236}">
                <a16:creationId xmlns:a16="http://schemas.microsoft.com/office/drawing/2014/main" id="{A413827C-877B-4364-8442-B28D92900341}"/>
              </a:ext>
            </a:extLst>
          </p:cNvPr>
          <p:cNvPicPr>
            <a:picLocks noChangeAspect="1"/>
          </p:cNvPicPr>
          <p:nvPr/>
        </p:nvPicPr>
        <p:blipFill>
          <a:blip r:embed="rId15"/>
          <a:stretch>
            <a:fillRect/>
          </a:stretch>
        </p:blipFill>
        <p:spPr>
          <a:xfrm>
            <a:off x="7611722" y="4440902"/>
            <a:ext cx="932715" cy="931598"/>
          </a:xfrm>
          <a:prstGeom prst="rect">
            <a:avLst/>
          </a:prstGeom>
        </p:spPr>
      </p:pic>
      <p:sp>
        <p:nvSpPr>
          <p:cNvPr id="28" name="TextBox 1">
            <a:extLst>
              <a:ext uri="{FF2B5EF4-FFF2-40B4-BE49-F238E27FC236}">
                <a16:creationId xmlns:a16="http://schemas.microsoft.com/office/drawing/2014/main" id="{19B53834-C48D-48BD-A0A9-19661431D213}"/>
              </a:ext>
            </a:extLst>
          </p:cNvPr>
          <p:cNvSpPr txBox="1">
            <a:spLocks noChangeArrowheads="1"/>
          </p:cNvSpPr>
          <p:nvPr/>
        </p:nvSpPr>
        <p:spPr bwMode="auto">
          <a:xfrm>
            <a:off x="368299" y="338668"/>
            <a:ext cx="830948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4000" i="0" u="none" strike="noStrike" kern="1200" cap="none" spc="0" normalizeH="0" baseline="0" noProof="0" dirty="0">
                <a:ln>
                  <a:noFill/>
                </a:ln>
                <a:solidFill>
                  <a:srgbClr val="00B0F0"/>
                </a:solidFill>
                <a:effectLst/>
                <a:uLnTx/>
                <a:uFillTx/>
                <a:ea typeface="ＭＳ Ｐゴシック" charset="0"/>
                <a:cs typeface="Arial" charset="0"/>
              </a:rPr>
              <a:t>Activity across the school day </a:t>
            </a:r>
            <a:endParaRPr kumimoji="0" lang="en-GB" sz="4000" i="0" u="none" strike="noStrike" kern="1200" cap="none" spc="0" normalizeH="0" baseline="0" noProof="0" dirty="0">
              <a:ln>
                <a:noFill/>
              </a:ln>
              <a:solidFill>
                <a:srgbClr val="00B0F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79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5C8B8-77D8-4CA3-9191-4531A0ED68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77484"/>
            <a:ext cx="7886700" cy="907620"/>
          </a:xfrm>
        </p:spPr>
        <p:txBody>
          <a:bodyPr>
            <a:normAutofit/>
          </a:bodyPr>
          <a:lstStyle/>
          <a:p>
            <a:r>
              <a:rPr lang="en-GB" sz="3600" dirty="0">
                <a:solidFill>
                  <a:srgbClr val="00B0F0"/>
                </a:solidFill>
                <a:latin typeface="Arial" charset="0"/>
                <a:ea typeface="Arial" charset="0"/>
                <a:cs typeface="Arial" charset="0"/>
              </a:rPr>
              <a:t>Activity Across the School Day</a:t>
            </a:r>
          </a:p>
        </p:txBody>
      </p:sp>
      <p:sp>
        <p:nvSpPr>
          <p:cNvPr id="3" name="Content Placeholder 2"/>
          <p:cNvSpPr>
            <a:spLocks noGrp="1"/>
          </p:cNvSpPr>
          <p:nvPr>
            <p:ph idx="1"/>
          </p:nvPr>
        </p:nvSpPr>
        <p:spPr>
          <a:xfrm>
            <a:off x="628650" y="1285104"/>
            <a:ext cx="7886700" cy="4891859"/>
          </a:xfrm>
        </p:spPr>
        <p:txBody>
          <a:bodyPr>
            <a:normAutofit/>
          </a:bodyPr>
          <a:lstStyle/>
          <a:p>
            <a:pPr>
              <a:lnSpc>
                <a:spcPct val="100000"/>
              </a:lnSpc>
              <a:spcBef>
                <a:spcPts val="0"/>
              </a:spcBef>
              <a:defRPr/>
            </a:pPr>
            <a:r>
              <a:rPr lang="en-GB" sz="4800" dirty="0"/>
              <a:t>What are you currently doing to address these areas?</a:t>
            </a:r>
          </a:p>
          <a:p>
            <a:pPr>
              <a:lnSpc>
                <a:spcPct val="100000"/>
              </a:lnSpc>
              <a:spcBef>
                <a:spcPts val="0"/>
              </a:spcBef>
              <a:defRPr/>
            </a:pPr>
            <a:endParaRPr lang="en-GB" sz="4800" dirty="0"/>
          </a:p>
          <a:p>
            <a:pPr>
              <a:lnSpc>
                <a:spcPct val="100000"/>
              </a:lnSpc>
              <a:spcBef>
                <a:spcPts val="0"/>
              </a:spcBef>
              <a:defRPr/>
            </a:pPr>
            <a:r>
              <a:rPr lang="en-GB" sz="4800" dirty="0"/>
              <a:t>What else could you do?</a:t>
            </a:r>
          </a:p>
        </p:txBody>
      </p:sp>
    </p:spTree>
    <p:extLst>
      <p:ext uri="{BB962C8B-B14F-4D97-AF65-F5344CB8AC3E}">
        <p14:creationId xmlns:p14="http://schemas.microsoft.com/office/powerpoint/2010/main" val="74321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347" y="0"/>
            <a:ext cx="9704935" cy="6858000"/>
          </a:xfrm>
          <a:prstGeom prst="rect">
            <a:avLst/>
          </a:prstGeom>
        </p:spPr>
      </p:pic>
    </p:spTree>
    <p:extLst>
      <p:ext uri="{BB962C8B-B14F-4D97-AF65-F5344CB8AC3E}">
        <p14:creationId xmlns:p14="http://schemas.microsoft.com/office/powerpoint/2010/main" val="41131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5C8B8-77D8-4CA3-9191-4531A0ED68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Next Steps</a:t>
            </a:r>
          </a:p>
        </p:txBody>
      </p:sp>
      <p:sp>
        <p:nvSpPr>
          <p:cNvPr id="3" name="Content Placeholder 2"/>
          <p:cNvSpPr>
            <a:spLocks noGrp="1"/>
          </p:cNvSpPr>
          <p:nvPr>
            <p:ph idx="1"/>
          </p:nvPr>
        </p:nvSpPr>
        <p:spPr/>
        <p:txBody>
          <a:bodyPr/>
          <a:lstStyle/>
          <a:p>
            <a:pPr marL="0" indent="0">
              <a:buNone/>
            </a:pPr>
            <a:r>
              <a:rPr lang="en-GB" dirty="0"/>
              <a:t>Make a plan to talk to your </a:t>
            </a:r>
            <a:r>
              <a:rPr lang="en-GB" dirty="0" err="1"/>
              <a:t>headteacher</a:t>
            </a:r>
            <a:r>
              <a:rPr lang="en-GB" dirty="0"/>
              <a:t> about this agenda</a:t>
            </a:r>
          </a:p>
          <a:p>
            <a:pPr marL="0" indent="0">
              <a:buNone/>
            </a:pPr>
            <a:endParaRPr lang="en-GB" dirty="0"/>
          </a:p>
          <a:p>
            <a:pPr marL="0" indent="0">
              <a:buNone/>
            </a:pPr>
            <a:r>
              <a:rPr lang="en-GB" dirty="0"/>
              <a:t>What are the key issues for your school?</a:t>
            </a:r>
          </a:p>
          <a:p>
            <a:pPr marL="0" indent="0">
              <a:buNone/>
            </a:pPr>
            <a:r>
              <a:rPr lang="en-GB" dirty="0"/>
              <a:t>What additional support do you need?</a:t>
            </a:r>
          </a:p>
          <a:p>
            <a:pPr marL="0" indent="0">
              <a:buNone/>
            </a:pPr>
            <a:r>
              <a:rPr lang="en-GB" dirty="0"/>
              <a:t>What support can you get from your SGO?</a:t>
            </a:r>
          </a:p>
        </p:txBody>
      </p:sp>
    </p:spTree>
    <p:extLst>
      <p:ext uri="{BB962C8B-B14F-4D97-AF65-F5344CB8AC3E}">
        <p14:creationId xmlns:p14="http://schemas.microsoft.com/office/powerpoint/2010/main" val="20042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The Challenge</a:t>
            </a:r>
          </a:p>
        </p:txBody>
      </p:sp>
      <p:sp>
        <p:nvSpPr>
          <p:cNvPr id="3" name="Content Placeholder 2"/>
          <p:cNvSpPr>
            <a:spLocks noGrp="1"/>
          </p:cNvSpPr>
          <p:nvPr>
            <p:ph idx="1"/>
          </p:nvPr>
        </p:nvSpPr>
        <p:spPr/>
        <p:txBody>
          <a:bodyPr>
            <a:noAutofit/>
          </a:bodyPr>
          <a:lstStyle/>
          <a:p>
            <a:pPr marL="0" indent="0">
              <a:buNone/>
            </a:pPr>
            <a:r>
              <a:rPr lang="en-GB" sz="4000" dirty="0"/>
              <a:t>Nearly a third of children aged 2 to 15 are overweight or obese</a:t>
            </a:r>
          </a:p>
          <a:p>
            <a:pPr marL="0" indent="0">
              <a:buNone/>
            </a:pPr>
            <a:endParaRPr lang="en-GB" sz="4000" dirty="0"/>
          </a:p>
          <a:p>
            <a:pPr marL="0" indent="0">
              <a:buNone/>
            </a:pPr>
            <a:r>
              <a:rPr lang="en-GB" sz="4000" dirty="0"/>
              <a:t>Younger generations are becoming obese at earlier ages and staying obese for longer</a:t>
            </a:r>
          </a:p>
          <a:p>
            <a:pPr marL="0" indent="0">
              <a:buNone/>
            </a:pPr>
            <a:endParaRPr lang="en-GB" sz="3200" dirty="0"/>
          </a:p>
        </p:txBody>
      </p:sp>
    </p:spTree>
    <p:extLst>
      <p:ext uri="{BB962C8B-B14F-4D97-AF65-F5344CB8AC3E}">
        <p14:creationId xmlns:p14="http://schemas.microsoft.com/office/powerpoint/2010/main" val="21131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65101"/>
            <a:ext cx="7886700" cy="1325563"/>
          </a:xfrm>
        </p:spPr>
        <p:txBody>
          <a:bodyPr/>
          <a:lstStyle/>
          <a:p>
            <a:r>
              <a:rPr lang="en-GB" dirty="0">
                <a:solidFill>
                  <a:srgbClr val="00B0F0"/>
                </a:solidFill>
                <a:latin typeface="Arial" charset="0"/>
                <a:ea typeface="Arial" charset="0"/>
                <a:cs typeface="Arial" charset="0"/>
              </a:rPr>
              <a:t>The Challenge</a:t>
            </a:r>
          </a:p>
        </p:txBody>
      </p:sp>
      <p:sp>
        <p:nvSpPr>
          <p:cNvPr id="7" name="Content Placeholder 2">
            <a:extLst>
              <a:ext uri="{FF2B5EF4-FFF2-40B4-BE49-F238E27FC236}">
                <a16:creationId xmlns:a16="http://schemas.microsoft.com/office/drawing/2014/main" id="{1DBDB030-7D04-45D1-9D46-9606C8EAE575}"/>
              </a:ext>
            </a:extLst>
          </p:cNvPr>
          <p:cNvSpPr>
            <a:spLocks noGrp="1"/>
          </p:cNvSpPr>
          <p:nvPr>
            <p:ph idx="1"/>
          </p:nvPr>
        </p:nvSpPr>
        <p:spPr>
          <a:xfrm>
            <a:off x="628649" y="5988611"/>
            <a:ext cx="6276975" cy="415551"/>
          </a:xfrm>
        </p:spPr>
        <p:txBody>
          <a:bodyPr>
            <a:noAutofit/>
          </a:bodyPr>
          <a:lstStyle/>
          <a:p>
            <a:pPr marL="0" indent="0">
              <a:buNone/>
            </a:pPr>
            <a:r>
              <a:rPr lang="en-GB" sz="1600" dirty="0"/>
              <a:t>National Child Measurement Programme, England, 2016/17 school year</a:t>
            </a:r>
          </a:p>
          <a:p>
            <a:pPr marL="0" indent="0">
              <a:buNone/>
            </a:pPr>
            <a:endParaRPr lang="en-GB" sz="1600" dirty="0"/>
          </a:p>
        </p:txBody>
      </p:sp>
      <p:pic>
        <p:nvPicPr>
          <p:cNvPr id="8" name="Picture 7">
            <a:extLst>
              <a:ext uri="{FF2B5EF4-FFF2-40B4-BE49-F238E27FC236}">
                <a16:creationId xmlns:a16="http://schemas.microsoft.com/office/drawing/2014/main" id="{9B247CEF-46BA-4213-BF5C-323B967C749E}"/>
              </a:ext>
            </a:extLst>
          </p:cNvPr>
          <p:cNvPicPr>
            <a:picLocks noChangeAspect="1"/>
          </p:cNvPicPr>
          <p:nvPr/>
        </p:nvPicPr>
        <p:blipFill>
          <a:blip r:embed="rId4"/>
          <a:stretch>
            <a:fillRect/>
          </a:stretch>
        </p:blipFill>
        <p:spPr>
          <a:xfrm>
            <a:off x="1152525" y="3391190"/>
            <a:ext cx="6838950" cy="2294357"/>
          </a:xfrm>
          <a:prstGeom prst="rect">
            <a:avLst/>
          </a:prstGeom>
        </p:spPr>
      </p:pic>
      <p:pic>
        <p:nvPicPr>
          <p:cNvPr id="9" name="Picture 8">
            <a:extLst>
              <a:ext uri="{FF2B5EF4-FFF2-40B4-BE49-F238E27FC236}">
                <a16:creationId xmlns:a16="http://schemas.microsoft.com/office/drawing/2014/main" id="{9DEE829B-EA04-43FF-9D8E-0589C167BDA0}"/>
              </a:ext>
            </a:extLst>
          </p:cNvPr>
          <p:cNvPicPr>
            <a:picLocks noChangeAspect="1"/>
          </p:cNvPicPr>
          <p:nvPr/>
        </p:nvPicPr>
        <p:blipFill>
          <a:blip r:embed="rId5"/>
          <a:stretch>
            <a:fillRect/>
          </a:stretch>
        </p:blipFill>
        <p:spPr>
          <a:xfrm>
            <a:off x="1143000" y="1373301"/>
            <a:ext cx="3069823" cy="1749469"/>
          </a:xfrm>
          <a:prstGeom prst="rect">
            <a:avLst/>
          </a:prstGeom>
        </p:spPr>
      </p:pic>
      <p:pic>
        <p:nvPicPr>
          <p:cNvPr id="10" name="Picture 9">
            <a:extLst>
              <a:ext uri="{FF2B5EF4-FFF2-40B4-BE49-F238E27FC236}">
                <a16:creationId xmlns:a16="http://schemas.microsoft.com/office/drawing/2014/main" id="{C3C46A0E-327D-4B98-A9BC-396F187A5EC4}"/>
              </a:ext>
            </a:extLst>
          </p:cNvPr>
          <p:cNvPicPr>
            <a:picLocks noChangeAspect="1"/>
          </p:cNvPicPr>
          <p:nvPr/>
        </p:nvPicPr>
        <p:blipFill>
          <a:blip r:embed="rId6"/>
          <a:stretch>
            <a:fillRect/>
          </a:stretch>
        </p:blipFill>
        <p:spPr>
          <a:xfrm>
            <a:off x="5427756" y="1346347"/>
            <a:ext cx="2230344" cy="1564655"/>
          </a:xfrm>
          <a:prstGeom prst="rect">
            <a:avLst/>
          </a:prstGeom>
        </p:spPr>
      </p:pic>
      <p:pic>
        <p:nvPicPr>
          <p:cNvPr id="11" name="Picture 10">
            <a:extLst>
              <a:ext uri="{FF2B5EF4-FFF2-40B4-BE49-F238E27FC236}">
                <a16:creationId xmlns:a16="http://schemas.microsoft.com/office/drawing/2014/main" id="{6CCA7D07-8AFF-4DAF-8BF7-3571A43F2B59}"/>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086350" y="2876857"/>
            <a:ext cx="3069823" cy="245912"/>
          </a:xfrm>
          <a:prstGeom prst="rect">
            <a:avLst/>
          </a:prstGeom>
        </p:spPr>
      </p:pic>
    </p:spTree>
    <p:extLst>
      <p:ext uri="{BB962C8B-B14F-4D97-AF65-F5344CB8AC3E}">
        <p14:creationId xmlns:p14="http://schemas.microsoft.com/office/powerpoint/2010/main" val="40068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solidFill>
                  <a:srgbClr val="00B0F0"/>
                </a:solidFill>
                <a:latin typeface="Arial" charset="0"/>
                <a:ea typeface="Arial" charset="0"/>
                <a:cs typeface="Arial" charset="0"/>
              </a:rPr>
              <a:t>The Challenge</a:t>
            </a:r>
          </a:p>
        </p:txBody>
      </p:sp>
      <p:sp>
        <p:nvSpPr>
          <p:cNvPr id="3" name="Content Placeholder 2"/>
          <p:cNvSpPr>
            <a:spLocks noGrp="1"/>
          </p:cNvSpPr>
          <p:nvPr>
            <p:ph idx="1"/>
          </p:nvPr>
        </p:nvSpPr>
        <p:spPr/>
        <p:txBody>
          <a:bodyPr anchor="ctr">
            <a:noAutofit/>
          </a:bodyPr>
          <a:lstStyle/>
          <a:p>
            <a:pPr marL="0" indent="0">
              <a:buNone/>
            </a:pPr>
            <a:r>
              <a:rPr lang="en-GB" sz="5400" dirty="0"/>
              <a:t>Obesity doubles the risk of dying prematurely</a:t>
            </a:r>
          </a:p>
          <a:p>
            <a:pPr marL="0" indent="0">
              <a:buNone/>
            </a:pPr>
            <a:endParaRPr lang="en-GB" sz="3200" dirty="0"/>
          </a:p>
        </p:txBody>
      </p:sp>
      <p:sp>
        <p:nvSpPr>
          <p:cNvPr id="4" name="TextBox 3"/>
          <p:cNvSpPr txBox="1"/>
          <p:nvPr/>
        </p:nvSpPr>
        <p:spPr>
          <a:xfrm>
            <a:off x="8242852" y="520810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53969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1077686" y="-1126898"/>
            <a:ext cx="7886700" cy="833437"/>
          </a:xfrm>
        </p:spPr>
        <p:txBody>
          <a:bodyPr/>
          <a:lstStyle/>
          <a:p>
            <a:endParaRPr lang="en-GB" dirty="0">
              <a:solidFill>
                <a:srgbClr val="00B0F0"/>
              </a:solidFill>
              <a:latin typeface="Arial" charset="0"/>
              <a:ea typeface="Arial" charset="0"/>
              <a:cs typeface="Arial" charset="0"/>
            </a:endParaRPr>
          </a:p>
        </p:txBody>
      </p:sp>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12583"/>
          <a:stretch/>
        </p:blipFill>
        <p:spPr>
          <a:xfrm>
            <a:off x="0" y="0"/>
            <a:ext cx="9144000" cy="5649686"/>
          </a:xfrm>
        </p:spPr>
      </p:pic>
      <p:sp>
        <p:nvSpPr>
          <p:cNvPr id="5" name="Content Placeholder 2">
            <a:extLst>
              <a:ext uri="{FF2B5EF4-FFF2-40B4-BE49-F238E27FC236}">
                <a16:creationId xmlns:a16="http://schemas.microsoft.com/office/drawing/2014/main" id="{76362F3E-7904-4CEC-9A48-B21836940A38}"/>
              </a:ext>
            </a:extLst>
          </p:cNvPr>
          <p:cNvSpPr txBox="1">
            <a:spLocks/>
          </p:cNvSpPr>
          <p:nvPr/>
        </p:nvSpPr>
        <p:spPr>
          <a:xfrm>
            <a:off x="628649" y="6017639"/>
            <a:ext cx="6276975" cy="41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Available at </a:t>
            </a:r>
            <a:r>
              <a:rPr lang="en-GB" sz="2000" dirty="0">
                <a:hlinkClick r:id="rId4"/>
              </a:rPr>
              <a:t>www.activeschoolplanner.org</a:t>
            </a:r>
            <a:r>
              <a:rPr lang="en-GB" sz="2000" dirty="0"/>
              <a:t> </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29825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4570" y="213930"/>
            <a:ext cx="8285334" cy="1537044"/>
          </a:xfrm>
        </p:spPr>
        <p:txBody>
          <a:bodyPr anchor="t">
            <a:normAutofit fontScale="90000"/>
          </a:bodyPr>
          <a:lstStyle/>
          <a:p>
            <a:r>
              <a:rPr lang="en-GB" dirty="0">
                <a:solidFill>
                  <a:srgbClr val="00B0F0"/>
                </a:solidFill>
                <a:latin typeface="Arial" charset="0"/>
                <a:ea typeface="Arial" charset="0"/>
                <a:cs typeface="Arial" charset="0"/>
              </a:rPr>
              <a:t>Module One: The Context</a:t>
            </a:r>
          </a:p>
        </p:txBody>
      </p:sp>
      <p:pic>
        <p:nvPicPr>
          <p:cNvPr id="5" name="Content Placeholder 4"/>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805270" y="928954"/>
            <a:ext cx="3533461" cy="5000093"/>
          </a:xfrm>
        </p:spPr>
      </p:pic>
      <p:sp>
        <p:nvSpPr>
          <p:cNvPr id="8" name="Content Placeholder 2">
            <a:extLst>
              <a:ext uri="{FF2B5EF4-FFF2-40B4-BE49-F238E27FC236}">
                <a16:creationId xmlns:a16="http://schemas.microsoft.com/office/drawing/2014/main" id="{9A4970D2-7497-4A15-9B67-1D2971A6EE4B}"/>
              </a:ext>
            </a:extLst>
          </p:cNvPr>
          <p:cNvSpPr txBox="1">
            <a:spLocks/>
          </p:cNvSpPr>
          <p:nvPr/>
        </p:nvSpPr>
        <p:spPr>
          <a:xfrm>
            <a:off x="424570" y="5988611"/>
            <a:ext cx="6730973" cy="415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600" dirty="0">
                <a:hlinkClick r:id="rId5"/>
              </a:rPr>
              <a:t>www.gov.uk/government/publications/childhood-obesity-a-plan-for-action</a:t>
            </a:r>
            <a:r>
              <a:rPr lang="en-GB" sz="1600" dirty="0"/>
              <a:t> </a:t>
            </a:r>
          </a:p>
        </p:txBody>
      </p:sp>
    </p:spTree>
    <p:extLst>
      <p:ext uri="{BB962C8B-B14F-4D97-AF65-F5344CB8AC3E}">
        <p14:creationId xmlns:p14="http://schemas.microsoft.com/office/powerpoint/2010/main" val="1961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69876"/>
            <a:ext cx="7886700" cy="1325563"/>
          </a:xfrm>
        </p:spPr>
        <p:txBody>
          <a:bodyPr/>
          <a:lstStyle/>
          <a:p>
            <a:r>
              <a:rPr lang="en-GB" dirty="0">
                <a:solidFill>
                  <a:srgbClr val="00B0F0"/>
                </a:solidFill>
                <a:latin typeface="Arial" charset="0"/>
                <a:ea typeface="Arial" charset="0"/>
                <a:cs typeface="Arial" charset="0"/>
              </a:rPr>
              <a:t>The Role of Schools</a:t>
            </a:r>
          </a:p>
        </p:txBody>
      </p:sp>
      <p:sp>
        <p:nvSpPr>
          <p:cNvPr id="3" name="Content Placeholder 2"/>
          <p:cNvSpPr>
            <a:spLocks noGrp="1"/>
          </p:cNvSpPr>
          <p:nvPr>
            <p:ph idx="1"/>
          </p:nvPr>
        </p:nvSpPr>
        <p:spPr>
          <a:xfrm>
            <a:off x="628650" y="1387474"/>
            <a:ext cx="4724400" cy="4613275"/>
          </a:xfrm>
        </p:spPr>
        <p:txBody>
          <a:bodyPr>
            <a:normAutofit lnSpcReduction="10000"/>
          </a:bodyPr>
          <a:lstStyle/>
          <a:p>
            <a:pPr marL="0" indent="0">
              <a:buNone/>
            </a:pPr>
            <a:r>
              <a:rPr lang="en-GB" sz="3600" dirty="0"/>
              <a:t>Every primary school child should get at least 60 minutes of moderate to vigorous physical activity a day</a:t>
            </a:r>
          </a:p>
          <a:p>
            <a:pPr marL="0" indent="0">
              <a:buNone/>
            </a:pPr>
            <a:endParaRPr lang="en-GB" sz="3600" dirty="0"/>
          </a:p>
          <a:p>
            <a:pPr marL="0" indent="0">
              <a:buNone/>
            </a:pPr>
            <a:r>
              <a:rPr lang="en-GB" sz="3600" dirty="0"/>
              <a:t>At least 30 minutes should be delivered in school every day</a:t>
            </a:r>
          </a:p>
        </p:txBody>
      </p:sp>
      <p:pic>
        <p:nvPicPr>
          <p:cNvPr id="5" name="Picture 4">
            <a:extLst>
              <a:ext uri="{FF2B5EF4-FFF2-40B4-BE49-F238E27FC236}">
                <a16:creationId xmlns:a16="http://schemas.microsoft.com/office/drawing/2014/main" id="{5CA3355A-0AC7-4449-871A-44A89F46938F}"/>
              </a:ext>
            </a:extLst>
          </p:cNvPr>
          <p:cNvPicPr>
            <a:picLocks noChangeAspect="1"/>
          </p:cNvPicPr>
          <p:nvPr/>
        </p:nvPicPr>
        <p:blipFill>
          <a:blip r:embed="rId4"/>
          <a:stretch>
            <a:fillRect/>
          </a:stretch>
        </p:blipFill>
        <p:spPr>
          <a:xfrm>
            <a:off x="5507159" y="1390650"/>
            <a:ext cx="3008191" cy="4305300"/>
          </a:xfrm>
          <a:prstGeom prst="rect">
            <a:avLst/>
          </a:prstGeom>
        </p:spPr>
      </p:pic>
      <p:sp>
        <p:nvSpPr>
          <p:cNvPr id="6" name="Content Placeholder 2">
            <a:extLst>
              <a:ext uri="{FF2B5EF4-FFF2-40B4-BE49-F238E27FC236}">
                <a16:creationId xmlns:a16="http://schemas.microsoft.com/office/drawing/2014/main" id="{D35A6D1C-051B-46F1-871C-656F80BFD62F}"/>
              </a:ext>
            </a:extLst>
          </p:cNvPr>
          <p:cNvSpPr txBox="1">
            <a:spLocks/>
          </p:cNvSpPr>
          <p:nvPr/>
        </p:nvSpPr>
        <p:spPr>
          <a:xfrm>
            <a:off x="323851" y="5827139"/>
            <a:ext cx="6877050" cy="41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www.gov.uk/government/uploads/system/uploads/attachment_data/file/541231/CYP_infographic.pdf</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478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t="85280"/>
          <a:stretch/>
        </p:blipFill>
        <p:spPr>
          <a:xfrm>
            <a:off x="0" y="5848466"/>
            <a:ext cx="9144000" cy="1009534"/>
          </a:xfrm>
          <a:prstGeom prst="rect">
            <a:avLst/>
          </a:prstGeom>
        </p:spPr>
      </p:pic>
      <p:sp>
        <p:nvSpPr>
          <p:cNvPr id="3" name="Content Placeholder 2"/>
          <p:cNvSpPr>
            <a:spLocks noGrp="1"/>
          </p:cNvSpPr>
          <p:nvPr>
            <p:ph idx="1"/>
          </p:nvPr>
        </p:nvSpPr>
        <p:spPr>
          <a:xfrm>
            <a:off x="628650" y="1596737"/>
            <a:ext cx="4081895" cy="4823229"/>
          </a:xfrm>
        </p:spPr>
        <p:txBody>
          <a:bodyPr>
            <a:normAutofit/>
          </a:bodyPr>
          <a:lstStyle/>
          <a:p>
            <a:pPr marL="0" indent="0">
              <a:buNone/>
            </a:pPr>
            <a:r>
              <a:rPr lang="en-GB" sz="4000" dirty="0"/>
              <a:t>What has your school already done to address this challenge?</a:t>
            </a:r>
          </a:p>
          <a:p>
            <a:pPr marL="0" indent="0">
              <a:buNone/>
            </a:pPr>
            <a:endParaRPr lang="en-GB" sz="4000" dirty="0"/>
          </a:p>
          <a:p>
            <a:pPr marL="0" indent="0">
              <a:buNone/>
            </a:pPr>
            <a:r>
              <a:rPr lang="en-GB" sz="4000" dirty="0"/>
              <a:t>What else do you need to do?</a:t>
            </a:r>
          </a:p>
        </p:txBody>
      </p:sp>
      <p:pic>
        <p:nvPicPr>
          <p:cNvPr id="5" name="Picture 4"/>
          <p:cNvPicPr>
            <a:picLocks noChangeAspect="1"/>
          </p:cNvPicPr>
          <p:nvPr/>
        </p:nvPicPr>
        <p:blipFill rotWithShape="1">
          <a:blip r:embed="rId4">
            <a:extLst>
              <a:ext uri="{28A0092B-C50C-407E-A947-70E740481C1C}">
                <a14:useLocalDpi xmlns:a14="http://schemas.microsoft.com/office/drawing/2010/main"/>
              </a:ext>
            </a:extLst>
          </a:blip>
          <a:srcRect l="-221"/>
          <a:stretch/>
        </p:blipFill>
        <p:spPr>
          <a:xfrm>
            <a:off x="5047815" y="-541979"/>
            <a:ext cx="4096185" cy="6390445"/>
          </a:xfrm>
          <a:prstGeom prst="rect">
            <a:avLst/>
          </a:prstGeom>
        </p:spPr>
      </p:pic>
      <p:sp>
        <p:nvSpPr>
          <p:cNvPr id="6" name="Title 1">
            <a:extLst>
              <a:ext uri="{FF2B5EF4-FFF2-40B4-BE49-F238E27FC236}">
                <a16:creationId xmlns:a16="http://schemas.microsoft.com/office/drawing/2014/main" id="{709E1946-E895-4632-BE7C-396ECC347BF2}"/>
              </a:ext>
            </a:extLst>
          </p:cNvPr>
          <p:cNvSpPr txBox="1">
            <a:spLocks/>
          </p:cNvSpPr>
          <p:nvPr/>
        </p:nvSpPr>
        <p:spPr>
          <a:xfrm>
            <a:off x="628650" y="304801"/>
            <a:ext cx="4262003" cy="1025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latin typeface="Arial" charset="0"/>
                <a:ea typeface="Arial" charset="0"/>
                <a:cs typeface="Arial" charset="0"/>
              </a:rPr>
              <a:t>Task One</a:t>
            </a:r>
          </a:p>
        </p:txBody>
      </p:sp>
    </p:spTree>
    <p:extLst>
      <p:ext uri="{BB962C8B-B14F-4D97-AF65-F5344CB8AC3E}">
        <p14:creationId xmlns:p14="http://schemas.microsoft.com/office/powerpoint/2010/main" val="20785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O childhood obesity county cpd" id="{945D1A61-1EBE-F347-9119-75D042D17F84}" vid="{1B6387F2-1460-8F45-842C-5CEC223418D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yst template</Template>
  <TotalTime>2820</TotalTime>
  <Words>1504</Words>
  <Application>Microsoft Office PowerPoint</Application>
  <PresentationFormat>On-screen Show (4:3)</PresentationFormat>
  <Paragraphs>183</Paragraphs>
  <Slides>25</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ＭＳ Ｐゴシック</vt:lpstr>
      <vt:lpstr>Arial</vt:lpstr>
      <vt:lpstr>Calibri</vt:lpstr>
      <vt:lpstr>Calibri Light</vt:lpstr>
      <vt:lpstr>Office Theme</vt:lpstr>
      <vt:lpstr>1_Office Theme</vt:lpstr>
      <vt:lpstr>Sixty Active Minutes for Every Child, Every Day</vt:lpstr>
      <vt:lpstr>The Challenge</vt:lpstr>
      <vt:lpstr>The Challenge</vt:lpstr>
      <vt:lpstr>The Challenge</vt:lpstr>
      <vt:lpstr>The Challenge</vt:lpstr>
      <vt:lpstr>PowerPoint Presentation</vt:lpstr>
      <vt:lpstr>Module One: The Context</vt:lpstr>
      <vt:lpstr>The Role of Schools</vt:lpstr>
      <vt:lpstr>PowerPoint Presentation</vt:lpstr>
      <vt:lpstr>Monitoring the Impact</vt:lpstr>
      <vt:lpstr>PowerPoint Presentation</vt:lpstr>
      <vt:lpstr>Module Two: Benefits of a more active school</vt:lpstr>
      <vt:lpstr>The Evidence: A Rapid Summary</vt:lpstr>
      <vt:lpstr>Key Points for Schools</vt:lpstr>
      <vt:lpstr>Key Points for Schools</vt:lpstr>
      <vt:lpstr>Key Points for Schools</vt:lpstr>
      <vt:lpstr>Key Points for Schools</vt:lpstr>
      <vt:lpstr>PowerPoint Presentation</vt:lpstr>
      <vt:lpstr>Module Three: Building a more active school</vt:lpstr>
      <vt:lpstr>PowerPoint Presentation</vt:lpstr>
      <vt:lpstr>PowerPoint Presentation</vt:lpstr>
      <vt:lpstr>PowerPoint Presentation</vt:lpstr>
      <vt:lpstr>Activity Across the School Day</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SGO County CPD</dc:title>
  <dc:creator>Kevin Barton</dc:creator>
  <cp:lastModifiedBy>N Robinson</cp:lastModifiedBy>
  <cp:revision>44</cp:revision>
  <dcterms:created xsi:type="dcterms:W3CDTF">2017-12-12T14:37:07Z</dcterms:created>
  <dcterms:modified xsi:type="dcterms:W3CDTF">2020-11-04T12:07:25Z</dcterms:modified>
</cp:coreProperties>
</file>